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6.jpg" ContentType="image/jpeg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3" r:id="rId5"/>
    <p:sldId id="257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75" r:id="rId14"/>
    <p:sldId id="274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764" autoAdjust="0"/>
  </p:normalViewPr>
  <p:slideViewPr>
    <p:cSldViewPr snapToGrid="0">
      <p:cViewPr varScale="1">
        <p:scale>
          <a:sx n="92" d="100"/>
          <a:sy n="92" d="100"/>
        </p:scale>
        <p:origin x="149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421776-E010-4847-B6CC-507CC6E55094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43FFF9C-0766-4FF5-9FEA-FDFBDFAC0BF5}">
      <dgm:prSet custT="1"/>
      <dgm:spPr>
        <a:solidFill>
          <a:schemeClr val="tx1">
            <a:lumMod val="95000"/>
            <a:lumOff val="5000"/>
          </a:schemeClr>
        </a:solidFill>
        <a:ln>
          <a:noFill/>
        </a:ln>
      </dgm:spPr>
      <dgm:t>
        <a:bodyPr/>
        <a:lstStyle/>
        <a:p>
          <a:pPr algn="ctr"/>
          <a:r>
            <a:rPr lang="en-ZA" sz="1800" dirty="0"/>
            <a:t>Purpose and Goals of Internship/Service Learning</a:t>
          </a:r>
          <a:endParaRPr lang="en-US" sz="1800" dirty="0"/>
        </a:p>
      </dgm:t>
    </dgm:pt>
    <dgm:pt modelId="{21C38989-4F8B-49D7-B49B-C1DB93A7E34D}" type="parTrans" cxnId="{D2346A5D-308E-482C-90C2-EC5EEA7A4A49}">
      <dgm:prSet/>
      <dgm:spPr/>
      <dgm:t>
        <a:bodyPr/>
        <a:lstStyle/>
        <a:p>
          <a:pPr algn="ctr"/>
          <a:endParaRPr lang="en-US" sz="1800"/>
        </a:p>
      </dgm:t>
    </dgm:pt>
    <dgm:pt modelId="{9FA2576D-2D29-4B63-A64B-5C6457C240AD}" type="sibTrans" cxnId="{D2346A5D-308E-482C-90C2-EC5EEA7A4A49}">
      <dgm:prSet custT="1"/>
      <dgm:spPr>
        <a:ln w="3175">
          <a:solidFill>
            <a:schemeClr val="bg1"/>
          </a:solidFill>
        </a:ln>
      </dgm:spPr>
      <dgm:t>
        <a:bodyPr/>
        <a:lstStyle/>
        <a:p>
          <a:pPr algn="ctr"/>
          <a:endParaRPr lang="en-US" sz="1800"/>
        </a:p>
      </dgm:t>
    </dgm:pt>
    <dgm:pt modelId="{BD49575B-5225-45FF-9A45-AC7A56C53C09}">
      <dgm:prSet custT="1"/>
      <dgm:spPr>
        <a:solidFill>
          <a:schemeClr val="tx1">
            <a:lumMod val="95000"/>
            <a:lumOff val="5000"/>
          </a:schemeClr>
        </a:solidFill>
        <a:ln>
          <a:noFill/>
        </a:ln>
      </dgm:spPr>
      <dgm:t>
        <a:bodyPr/>
        <a:lstStyle/>
        <a:p>
          <a:pPr algn="ctr"/>
          <a:r>
            <a:rPr lang="en-US" sz="1800" dirty="0"/>
            <a:t>Required Documents and Placement Process</a:t>
          </a:r>
        </a:p>
      </dgm:t>
    </dgm:pt>
    <dgm:pt modelId="{253B794F-147F-403F-A115-05EAEC3E55B6}" type="parTrans" cxnId="{E8CC1000-43CA-455F-ADE2-5D7D59ACA69A}">
      <dgm:prSet/>
      <dgm:spPr/>
      <dgm:t>
        <a:bodyPr/>
        <a:lstStyle/>
        <a:p>
          <a:pPr algn="ctr"/>
          <a:endParaRPr lang="en-US" sz="1800"/>
        </a:p>
      </dgm:t>
    </dgm:pt>
    <dgm:pt modelId="{9FBF3DC7-9E96-4C59-BFFE-04B595B38907}" type="sibTrans" cxnId="{E8CC1000-43CA-455F-ADE2-5D7D59ACA69A}">
      <dgm:prSet custT="1"/>
      <dgm:spPr>
        <a:ln w="3175">
          <a:solidFill>
            <a:schemeClr val="bg1"/>
          </a:solidFill>
        </a:ln>
      </dgm:spPr>
      <dgm:t>
        <a:bodyPr/>
        <a:lstStyle/>
        <a:p>
          <a:pPr algn="ctr"/>
          <a:endParaRPr lang="en-US" sz="1800"/>
        </a:p>
      </dgm:t>
    </dgm:pt>
    <dgm:pt modelId="{64AA0259-DDB6-4336-9A78-133E62130859}">
      <dgm:prSet custT="1"/>
      <dgm:spPr>
        <a:solidFill>
          <a:schemeClr val="tx1">
            <a:lumMod val="95000"/>
            <a:lumOff val="5000"/>
          </a:schemeClr>
        </a:solidFill>
        <a:ln>
          <a:noFill/>
        </a:ln>
      </dgm:spPr>
      <dgm:t>
        <a:bodyPr/>
        <a:lstStyle/>
        <a:p>
          <a:pPr algn="ctr"/>
          <a:r>
            <a:rPr lang="en-ZA" sz="1800" dirty="0"/>
            <a:t>Required Contact Hours      </a:t>
          </a:r>
          <a:endParaRPr lang="en-US" sz="1800" dirty="0"/>
        </a:p>
      </dgm:t>
    </dgm:pt>
    <dgm:pt modelId="{B44386AA-8058-47CA-A836-D0552C6BC12B}" type="parTrans" cxnId="{F5A2D4F0-1A27-4D28-AB8A-F11AEABAC6BB}">
      <dgm:prSet/>
      <dgm:spPr/>
      <dgm:t>
        <a:bodyPr/>
        <a:lstStyle/>
        <a:p>
          <a:pPr algn="ctr"/>
          <a:endParaRPr lang="en-US" sz="1800"/>
        </a:p>
      </dgm:t>
    </dgm:pt>
    <dgm:pt modelId="{AD7AA6A6-1484-426D-A97C-41CEB8CDC8B2}" type="sibTrans" cxnId="{F5A2D4F0-1A27-4D28-AB8A-F11AEABAC6BB}">
      <dgm:prSet custT="1"/>
      <dgm:spPr>
        <a:ln w="3175">
          <a:solidFill>
            <a:schemeClr val="bg1"/>
          </a:solidFill>
        </a:ln>
      </dgm:spPr>
      <dgm:t>
        <a:bodyPr/>
        <a:lstStyle/>
        <a:p>
          <a:pPr algn="ctr"/>
          <a:endParaRPr lang="en-US" sz="1800"/>
        </a:p>
      </dgm:t>
    </dgm:pt>
    <dgm:pt modelId="{C5BAC327-5029-421F-B06B-8BCC2BE86724}">
      <dgm:prSet custT="1"/>
      <dgm:spPr>
        <a:solidFill>
          <a:schemeClr val="tx1">
            <a:lumMod val="95000"/>
            <a:lumOff val="5000"/>
          </a:schemeClr>
        </a:solidFill>
        <a:ln>
          <a:noFill/>
        </a:ln>
      </dgm:spPr>
      <dgm:t>
        <a:bodyPr/>
        <a:lstStyle/>
        <a:p>
          <a:pPr algn="ctr"/>
          <a:r>
            <a:rPr lang="en-ZA" sz="1800" dirty="0"/>
            <a:t>Basic Workplace Etiquette and Protocols</a:t>
          </a:r>
          <a:endParaRPr lang="en-US" sz="1800" dirty="0"/>
        </a:p>
      </dgm:t>
    </dgm:pt>
    <dgm:pt modelId="{638B1780-9A5F-44A4-80C3-3A4ECD66EFC0}" type="parTrans" cxnId="{51D3C2C8-5FE6-4546-B54F-3326F1CC1E53}">
      <dgm:prSet/>
      <dgm:spPr/>
      <dgm:t>
        <a:bodyPr/>
        <a:lstStyle/>
        <a:p>
          <a:pPr algn="ctr"/>
          <a:endParaRPr lang="en-US" sz="1800"/>
        </a:p>
      </dgm:t>
    </dgm:pt>
    <dgm:pt modelId="{ACBD8BCC-40B2-412C-A814-E26171378494}" type="sibTrans" cxnId="{51D3C2C8-5FE6-4546-B54F-3326F1CC1E53}">
      <dgm:prSet custT="1"/>
      <dgm:spPr>
        <a:ln w="3175">
          <a:solidFill>
            <a:schemeClr val="bg1"/>
          </a:solidFill>
        </a:ln>
      </dgm:spPr>
      <dgm:t>
        <a:bodyPr/>
        <a:lstStyle/>
        <a:p>
          <a:pPr algn="ctr"/>
          <a:endParaRPr lang="en-US" sz="1800"/>
        </a:p>
      </dgm:t>
    </dgm:pt>
    <dgm:pt modelId="{F27BFE3F-18E4-4B73-BAE2-E7A86FF0AEA2}">
      <dgm:prSet custT="1"/>
      <dgm:spPr>
        <a:solidFill>
          <a:schemeClr val="tx1">
            <a:lumMod val="95000"/>
            <a:lumOff val="5000"/>
          </a:schemeClr>
        </a:solidFill>
        <a:ln>
          <a:noFill/>
        </a:ln>
      </dgm:spPr>
      <dgm:t>
        <a:bodyPr/>
        <a:lstStyle/>
        <a:p>
          <a:pPr algn="ctr"/>
          <a:r>
            <a:rPr lang="en-ZA" sz="1800" dirty="0"/>
            <a:t>Completion of Internship</a:t>
          </a:r>
          <a:endParaRPr lang="en-US" sz="1800" dirty="0"/>
        </a:p>
      </dgm:t>
    </dgm:pt>
    <dgm:pt modelId="{C45318B5-237B-4A95-9E06-82E7DD96C8D6}" type="parTrans" cxnId="{262C823C-99D7-4A06-BD1D-749ABC10A2F9}">
      <dgm:prSet/>
      <dgm:spPr/>
      <dgm:t>
        <a:bodyPr/>
        <a:lstStyle/>
        <a:p>
          <a:pPr algn="ctr"/>
          <a:endParaRPr lang="en-US" sz="1800"/>
        </a:p>
      </dgm:t>
    </dgm:pt>
    <dgm:pt modelId="{63879B70-412B-4A38-A5F0-ACE9DE811ACE}" type="sibTrans" cxnId="{262C823C-99D7-4A06-BD1D-749ABC10A2F9}">
      <dgm:prSet custT="1"/>
      <dgm:spPr>
        <a:ln w="3175">
          <a:solidFill>
            <a:schemeClr val="bg1"/>
          </a:solidFill>
        </a:ln>
      </dgm:spPr>
      <dgm:t>
        <a:bodyPr/>
        <a:lstStyle/>
        <a:p>
          <a:pPr algn="ctr"/>
          <a:endParaRPr lang="en-US" sz="1800"/>
        </a:p>
      </dgm:t>
    </dgm:pt>
    <dgm:pt modelId="{BA051447-9E23-4E33-BC4C-FCEFC8C21D8D}">
      <dgm:prSet custT="1"/>
      <dgm:spPr>
        <a:solidFill>
          <a:schemeClr val="tx1">
            <a:lumMod val="95000"/>
            <a:lumOff val="5000"/>
          </a:schemeClr>
        </a:solidFill>
        <a:ln>
          <a:noFill/>
        </a:ln>
      </dgm:spPr>
      <dgm:t>
        <a:bodyPr/>
        <a:lstStyle/>
        <a:p>
          <a:pPr algn="ctr"/>
          <a:r>
            <a:rPr lang="en-US" sz="1800" dirty="0"/>
            <a:t>Termination of Internship/Service Training</a:t>
          </a:r>
        </a:p>
      </dgm:t>
    </dgm:pt>
    <dgm:pt modelId="{A78F7D7E-C8FE-4B87-84D5-3C3EB022FA9C}" type="parTrans" cxnId="{C7BFB923-0ABE-4EB9-9D31-0CAC72FBD72F}">
      <dgm:prSet/>
      <dgm:spPr/>
      <dgm:t>
        <a:bodyPr/>
        <a:lstStyle/>
        <a:p>
          <a:pPr algn="ctr"/>
          <a:endParaRPr lang="en-PW"/>
        </a:p>
      </dgm:t>
    </dgm:pt>
    <dgm:pt modelId="{4B683FE6-2D4D-435E-BECE-73964EED79D2}" type="sibTrans" cxnId="{C7BFB923-0ABE-4EB9-9D31-0CAC72FBD72F}">
      <dgm:prSet/>
      <dgm:spPr/>
      <dgm:t>
        <a:bodyPr/>
        <a:lstStyle/>
        <a:p>
          <a:pPr algn="ctr"/>
          <a:endParaRPr lang="en-PW"/>
        </a:p>
      </dgm:t>
    </dgm:pt>
    <dgm:pt modelId="{83A774E5-268C-4C03-9463-3F2218C46107}">
      <dgm:prSet custT="1"/>
      <dgm:spPr>
        <a:solidFill>
          <a:schemeClr val="tx1">
            <a:lumMod val="95000"/>
            <a:lumOff val="5000"/>
          </a:schemeClr>
        </a:solidFill>
        <a:ln>
          <a:noFill/>
        </a:ln>
      </dgm:spPr>
      <dgm:t>
        <a:bodyPr/>
        <a:lstStyle/>
        <a:p>
          <a:pPr algn="ctr"/>
          <a:r>
            <a:rPr lang="en-US" sz="1800" dirty="0"/>
            <a:t>Common Concerns and How to Deal with Them</a:t>
          </a:r>
        </a:p>
      </dgm:t>
    </dgm:pt>
    <dgm:pt modelId="{3FB7A673-6C48-4CF4-B9D4-AC4C915E0C5E}" type="parTrans" cxnId="{6CB8E9C8-6336-4D85-9350-BDEB407758E4}">
      <dgm:prSet/>
      <dgm:spPr/>
      <dgm:t>
        <a:bodyPr/>
        <a:lstStyle/>
        <a:p>
          <a:pPr algn="ctr"/>
          <a:endParaRPr lang="en-PW"/>
        </a:p>
      </dgm:t>
    </dgm:pt>
    <dgm:pt modelId="{004A68B4-A0C5-474F-8D81-E59A7A9F02B6}" type="sibTrans" cxnId="{6CB8E9C8-6336-4D85-9350-BDEB407758E4}">
      <dgm:prSet/>
      <dgm:spPr/>
      <dgm:t>
        <a:bodyPr/>
        <a:lstStyle/>
        <a:p>
          <a:pPr algn="ctr"/>
          <a:endParaRPr lang="en-PW"/>
        </a:p>
      </dgm:t>
    </dgm:pt>
    <dgm:pt modelId="{0FA23AC4-8A14-45D9-A2E8-4663749C4B42}" type="pres">
      <dgm:prSet presAssocID="{8B421776-E010-4847-B6CC-507CC6E55094}" presName="linear" presStyleCnt="0">
        <dgm:presLayoutVars>
          <dgm:animLvl val="lvl"/>
          <dgm:resizeHandles val="exact"/>
        </dgm:presLayoutVars>
      </dgm:prSet>
      <dgm:spPr/>
    </dgm:pt>
    <dgm:pt modelId="{6261DD9A-45B6-41E9-BE2D-4C03695D04BF}" type="pres">
      <dgm:prSet presAssocID="{443FFF9C-0766-4FF5-9FEA-FDFBDFAC0BF5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5B666A0-1FEA-4B69-8211-4386BCA7A0C2}" type="pres">
      <dgm:prSet presAssocID="{9FA2576D-2D29-4B63-A64B-5C6457C240AD}" presName="spacer" presStyleCnt="0"/>
      <dgm:spPr/>
    </dgm:pt>
    <dgm:pt modelId="{F1127738-63A0-486E-8E5B-D5F24BD2E235}" type="pres">
      <dgm:prSet presAssocID="{BD49575B-5225-45FF-9A45-AC7A56C53C0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72AF7CA-2064-4E60-A186-F9537C67D3AA}" type="pres">
      <dgm:prSet presAssocID="{9FBF3DC7-9E96-4C59-BFFE-04B595B38907}" presName="spacer" presStyleCnt="0"/>
      <dgm:spPr/>
    </dgm:pt>
    <dgm:pt modelId="{052B604F-F447-4DF3-867B-845E6FE6DE13}" type="pres">
      <dgm:prSet presAssocID="{64AA0259-DDB6-4336-9A78-133E6213085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5FC083C1-9665-49A5-B708-FC63EF32BCF1}" type="pres">
      <dgm:prSet presAssocID="{AD7AA6A6-1484-426D-A97C-41CEB8CDC8B2}" presName="spacer" presStyleCnt="0"/>
      <dgm:spPr/>
    </dgm:pt>
    <dgm:pt modelId="{E9E1169B-05F9-499F-893D-1D736909D430}" type="pres">
      <dgm:prSet presAssocID="{C5BAC327-5029-421F-B06B-8BCC2BE8672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7C425BC2-4107-497E-9F38-507DFC6BCAB5}" type="pres">
      <dgm:prSet presAssocID="{ACBD8BCC-40B2-412C-A814-E26171378494}" presName="spacer" presStyleCnt="0"/>
      <dgm:spPr/>
    </dgm:pt>
    <dgm:pt modelId="{3A3972DE-526B-4C2C-876D-66C4D54467C1}" type="pres">
      <dgm:prSet presAssocID="{BA051447-9E23-4E33-BC4C-FCEFC8C21D8D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87718D4-FD60-4EEE-9B89-2E78F1A6398B}" type="pres">
      <dgm:prSet presAssocID="{4B683FE6-2D4D-435E-BECE-73964EED79D2}" presName="spacer" presStyleCnt="0"/>
      <dgm:spPr/>
    </dgm:pt>
    <dgm:pt modelId="{A3A45377-BC3F-4A78-90BB-355FF7CC0455}" type="pres">
      <dgm:prSet presAssocID="{83A774E5-268C-4C03-9463-3F2218C4610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34785FE-EDA3-4B94-AFCD-37A50B032094}" type="pres">
      <dgm:prSet presAssocID="{004A68B4-A0C5-474F-8D81-E59A7A9F02B6}" presName="spacer" presStyleCnt="0"/>
      <dgm:spPr/>
    </dgm:pt>
    <dgm:pt modelId="{0C14ED3B-7C07-43BB-8234-87BBBCB5E256}" type="pres">
      <dgm:prSet presAssocID="{F27BFE3F-18E4-4B73-BAE2-E7A86FF0AEA2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8CC1000-43CA-455F-ADE2-5D7D59ACA69A}" srcId="{8B421776-E010-4847-B6CC-507CC6E55094}" destId="{BD49575B-5225-45FF-9A45-AC7A56C53C09}" srcOrd="1" destOrd="0" parTransId="{253B794F-147F-403F-A115-05EAEC3E55B6}" sibTransId="{9FBF3DC7-9E96-4C59-BFFE-04B595B38907}"/>
    <dgm:cxn modelId="{C7BFB923-0ABE-4EB9-9D31-0CAC72FBD72F}" srcId="{8B421776-E010-4847-B6CC-507CC6E55094}" destId="{BA051447-9E23-4E33-BC4C-FCEFC8C21D8D}" srcOrd="4" destOrd="0" parTransId="{A78F7D7E-C8FE-4B87-84D5-3C3EB022FA9C}" sibTransId="{4B683FE6-2D4D-435E-BECE-73964EED79D2}"/>
    <dgm:cxn modelId="{262C823C-99D7-4A06-BD1D-749ABC10A2F9}" srcId="{8B421776-E010-4847-B6CC-507CC6E55094}" destId="{F27BFE3F-18E4-4B73-BAE2-E7A86FF0AEA2}" srcOrd="6" destOrd="0" parTransId="{C45318B5-237B-4A95-9E06-82E7DD96C8D6}" sibTransId="{63879B70-412B-4A38-A5F0-ACE9DE811ACE}"/>
    <dgm:cxn modelId="{D2346A5D-308E-482C-90C2-EC5EEA7A4A49}" srcId="{8B421776-E010-4847-B6CC-507CC6E55094}" destId="{443FFF9C-0766-4FF5-9FEA-FDFBDFAC0BF5}" srcOrd="0" destOrd="0" parTransId="{21C38989-4F8B-49D7-B49B-C1DB93A7E34D}" sibTransId="{9FA2576D-2D29-4B63-A64B-5C6457C240AD}"/>
    <dgm:cxn modelId="{3C495264-CD59-4FBA-9577-FBA5B471F589}" type="presOf" srcId="{83A774E5-268C-4C03-9463-3F2218C46107}" destId="{A3A45377-BC3F-4A78-90BB-355FF7CC0455}" srcOrd="0" destOrd="0" presId="urn:microsoft.com/office/officeart/2005/8/layout/vList2"/>
    <dgm:cxn modelId="{57EA3B50-5389-4CA2-8822-12E993CF1E66}" type="presOf" srcId="{BD49575B-5225-45FF-9A45-AC7A56C53C09}" destId="{F1127738-63A0-486E-8E5B-D5F24BD2E235}" srcOrd="0" destOrd="0" presId="urn:microsoft.com/office/officeart/2005/8/layout/vList2"/>
    <dgm:cxn modelId="{B7CF3074-5969-463F-B3C5-951C0D09D9BD}" type="presOf" srcId="{64AA0259-DDB6-4336-9A78-133E62130859}" destId="{052B604F-F447-4DF3-867B-845E6FE6DE13}" srcOrd="0" destOrd="0" presId="urn:microsoft.com/office/officeart/2005/8/layout/vList2"/>
    <dgm:cxn modelId="{2AF98B55-0BE0-4F42-AA5B-ABDB42B050F4}" type="presOf" srcId="{C5BAC327-5029-421F-B06B-8BCC2BE86724}" destId="{E9E1169B-05F9-499F-893D-1D736909D430}" srcOrd="0" destOrd="0" presId="urn:microsoft.com/office/officeart/2005/8/layout/vList2"/>
    <dgm:cxn modelId="{A009B5A8-29E8-47E7-B432-EF5D149EC0D3}" type="presOf" srcId="{BA051447-9E23-4E33-BC4C-FCEFC8C21D8D}" destId="{3A3972DE-526B-4C2C-876D-66C4D54467C1}" srcOrd="0" destOrd="0" presId="urn:microsoft.com/office/officeart/2005/8/layout/vList2"/>
    <dgm:cxn modelId="{DF8141BA-39A5-479A-9934-1567C210488F}" type="presOf" srcId="{F27BFE3F-18E4-4B73-BAE2-E7A86FF0AEA2}" destId="{0C14ED3B-7C07-43BB-8234-87BBBCB5E256}" srcOrd="0" destOrd="0" presId="urn:microsoft.com/office/officeart/2005/8/layout/vList2"/>
    <dgm:cxn modelId="{51D3C2C8-5FE6-4546-B54F-3326F1CC1E53}" srcId="{8B421776-E010-4847-B6CC-507CC6E55094}" destId="{C5BAC327-5029-421F-B06B-8BCC2BE86724}" srcOrd="3" destOrd="0" parTransId="{638B1780-9A5F-44A4-80C3-3A4ECD66EFC0}" sibTransId="{ACBD8BCC-40B2-412C-A814-E26171378494}"/>
    <dgm:cxn modelId="{6CB8E9C8-6336-4D85-9350-BDEB407758E4}" srcId="{8B421776-E010-4847-B6CC-507CC6E55094}" destId="{83A774E5-268C-4C03-9463-3F2218C46107}" srcOrd="5" destOrd="0" parTransId="{3FB7A673-6C48-4CF4-B9D4-AC4C915E0C5E}" sibTransId="{004A68B4-A0C5-474F-8D81-E59A7A9F02B6}"/>
    <dgm:cxn modelId="{D14D82E5-8528-4D33-91DA-97249F3188B2}" type="presOf" srcId="{8B421776-E010-4847-B6CC-507CC6E55094}" destId="{0FA23AC4-8A14-45D9-A2E8-4663749C4B42}" srcOrd="0" destOrd="0" presId="urn:microsoft.com/office/officeart/2005/8/layout/vList2"/>
    <dgm:cxn modelId="{F5A2D4F0-1A27-4D28-AB8A-F11AEABAC6BB}" srcId="{8B421776-E010-4847-B6CC-507CC6E55094}" destId="{64AA0259-DDB6-4336-9A78-133E62130859}" srcOrd="2" destOrd="0" parTransId="{B44386AA-8058-47CA-A836-D0552C6BC12B}" sibTransId="{AD7AA6A6-1484-426D-A97C-41CEB8CDC8B2}"/>
    <dgm:cxn modelId="{EC4432F8-8C09-44F5-9335-27857FCB6770}" type="presOf" srcId="{443FFF9C-0766-4FF5-9FEA-FDFBDFAC0BF5}" destId="{6261DD9A-45B6-41E9-BE2D-4C03695D04BF}" srcOrd="0" destOrd="0" presId="urn:microsoft.com/office/officeart/2005/8/layout/vList2"/>
    <dgm:cxn modelId="{9ECB53AE-3B97-4DE6-9599-46633CDA8943}" type="presParOf" srcId="{0FA23AC4-8A14-45D9-A2E8-4663749C4B42}" destId="{6261DD9A-45B6-41E9-BE2D-4C03695D04BF}" srcOrd="0" destOrd="0" presId="urn:microsoft.com/office/officeart/2005/8/layout/vList2"/>
    <dgm:cxn modelId="{C42FD028-C50C-4444-83D2-6307454CD991}" type="presParOf" srcId="{0FA23AC4-8A14-45D9-A2E8-4663749C4B42}" destId="{55B666A0-1FEA-4B69-8211-4386BCA7A0C2}" srcOrd="1" destOrd="0" presId="urn:microsoft.com/office/officeart/2005/8/layout/vList2"/>
    <dgm:cxn modelId="{890FA929-BABB-4EBD-ADB6-3D5D30E7F3F8}" type="presParOf" srcId="{0FA23AC4-8A14-45D9-A2E8-4663749C4B42}" destId="{F1127738-63A0-486E-8E5B-D5F24BD2E235}" srcOrd="2" destOrd="0" presId="urn:microsoft.com/office/officeart/2005/8/layout/vList2"/>
    <dgm:cxn modelId="{975D0A4E-7D55-45E6-8776-8B4F2A6B5CE0}" type="presParOf" srcId="{0FA23AC4-8A14-45D9-A2E8-4663749C4B42}" destId="{B72AF7CA-2064-4E60-A186-F9537C67D3AA}" srcOrd="3" destOrd="0" presId="urn:microsoft.com/office/officeart/2005/8/layout/vList2"/>
    <dgm:cxn modelId="{83C9762A-931B-4DB8-A5F4-685674BDCA6C}" type="presParOf" srcId="{0FA23AC4-8A14-45D9-A2E8-4663749C4B42}" destId="{052B604F-F447-4DF3-867B-845E6FE6DE13}" srcOrd="4" destOrd="0" presId="urn:microsoft.com/office/officeart/2005/8/layout/vList2"/>
    <dgm:cxn modelId="{8AB87889-97C0-401A-BBB8-532688DF283C}" type="presParOf" srcId="{0FA23AC4-8A14-45D9-A2E8-4663749C4B42}" destId="{5FC083C1-9665-49A5-B708-FC63EF32BCF1}" srcOrd="5" destOrd="0" presId="urn:microsoft.com/office/officeart/2005/8/layout/vList2"/>
    <dgm:cxn modelId="{D1C8E46D-0310-4045-B706-E21F72D77E8E}" type="presParOf" srcId="{0FA23AC4-8A14-45D9-A2E8-4663749C4B42}" destId="{E9E1169B-05F9-499F-893D-1D736909D430}" srcOrd="6" destOrd="0" presId="urn:microsoft.com/office/officeart/2005/8/layout/vList2"/>
    <dgm:cxn modelId="{3D6659F6-155A-450B-A6B0-5460511F9076}" type="presParOf" srcId="{0FA23AC4-8A14-45D9-A2E8-4663749C4B42}" destId="{7C425BC2-4107-497E-9F38-507DFC6BCAB5}" srcOrd="7" destOrd="0" presId="urn:microsoft.com/office/officeart/2005/8/layout/vList2"/>
    <dgm:cxn modelId="{599E0185-B074-486F-8C59-482D649BA61F}" type="presParOf" srcId="{0FA23AC4-8A14-45D9-A2E8-4663749C4B42}" destId="{3A3972DE-526B-4C2C-876D-66C4D54467C1}" srcOrd="8" destOrd="0" presId="urn:microsoft.com/office/officeart/2005/8/layout/vList2"/>
    <dgm:cxn modelId="{80DFF199-5424-41DE-B55D-DAB383F22FF3}" type="presParOf" srcId="{0FA23AC4-8A14-45D9-A2E8-4663749C4B42}" destId="{887718D4-FD60-4EEE-9B89-2E78F1A6398B}" srcOrd="9" destOrd="0" presId="urn:microsoft.com/office/officeart/2005/8/layout/vList2"/>
    <dgm:cxn modelId="{39F6C8A8-2D76-462D-AF00-6178A40DF2A0}" type="presParOf" srcId="{0FA23AC4-8A14-45D9-A2E8-4663749C4B42}" destId="{A3A45377-BC3F-4A78-90BB-355FF7CC0455}" srcOrd="10" destOrd="0" presId="urn:microsoft.com/office/officeart/2005/8/layout/vList2"/>
    <dgm:cxn modelId="{78A616B3-117B-4E22-9CFE-ED9F206AC5DC}" type="presParOf" srcId="{0FA23AC4-8A14-45D9-A2E8-4663749C4B42}" destId="{634785FE-EDA3-4B94-AFCD-37A50B032094}" srcOrd="11" destOrd="0" presId="urn:microsoft.com/office/officeart/2005/8/layout/vList2"/>
    <dgm:cxn modelId="{24A4FF91-7E7E-46BB-B25C-988D706DF409}" type="presParOf" srcId="{0FA23AC4-8A14-45D9-A2E8-4663749C4B42}" destId="{0C14ED3B-7C07-43BB-8234-87BBBCB5E25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951F77-4E36-4893-91C6-3151A6D516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5B3944D-D926-4D0F-A305-F5740000747A}">
      <dgm:prSet custT="1"/>
      <dgm:spPr/>
      <dgm:t>
        <a:bodyPr/>
        <a:lstStyle/>
        <a:p>
          <a:r>
            <a:rPr lang="en-US" sz="3200" i="0" dirty="0">
              <a:solidFill>
                <a:schemeClr val="bg1"/>
              </a:solidFill>
              <a:latin typeface="+mj-lt"/>
            </a:rPr>
            <a:t>Facebook Group Page</a:t>
          </a:r>
          <a:br>
            <a:rPr lang="en-US" sz="2400" dirty="0">
              <a:solidFill>
                <a:schemeClr val="bg1"/>
              </a:solidFill>
            </a:rPr>
          </a:br>
          <a:r>
            <a:rPr lang="en-US" sz="2400" dirty="0">
              <a:solidFill>
                <a:schemeClr val="accent2">
                  <a:lumMod val="40000"/>
                  <a:lumOff val="60000"/>
                </a:schemeClr>
              </a:solidFill>
            </a:rPr>
            <a:t>PCC Spring Internship 2024</a:t>
          </a:r>
        </a:p>
      </dgm:t>
    </dgm:pt>
    <dgm:pt modelId="{2EA7AC4A-E82B-43F0-A6EA-F599428578FC}" type="parTrans" cxnId="{92D3A76D-ADBB-49F3-861D-D2B74F81812E}">
      <dgm:prSet/>
      <dgm:spPr/>
      <dgm:t>
        <a:bodyPr/>
        <a:lstStyle/>
        <a:p>
          <a:endParaRPr lang="en-US" sz="1800"/>
        </a:p>
      </dgm:t>
    </dgm:pt>
    <dgm:pt modelId="{8862CE7B-AE72-45E8-B982-5279C14F7985}" type="sibTrans" cxnId="{92D3A76D-ADBB-49F3-861D-D2B74F81812E}">
      <dgm:prSet/>
      <dgm:spPr/>
      <dgm:t>
        <a:bodyPr/>
        <a:lstStyle/>
        <a:p>
          <a:endParaRPr lang="en-US" sz="1800"/>
        </a:p>
      </dgm:t>
    </dgm:pt>
    <dgm:pt modelId="{223932EA-8A4D-4270-95C3-913761557237}">
      <dgm:prSet custT="1"/>
      <dgm:spPr/>
      <dgm:t>
        <a:bodyPr/>
        <a:lstStyle/>
        <a:p>
          <a:r>
            <a:rPr lang="en-US" sz="3200" i="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Messenger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kern="1200" dirty="0" err="1">
              <a:solidFill>
                <a:schemeClr val="bg1"/>
              </a:solidFill>
            </a:rPr>
            <a:t>Volette</a:t>
          </a:r>
          <a:r>
            <a:rPr lang="en-US" sz="2400" kern="1200" dirty="0">
              <a:solidFill>
                <a:schemeClr val="bg1"/>
              </a:solidFill>
            </a:rPr>
            <a:t> S. Polloi</a:t>
          </a:r>
        </a:p>
      </dgm:t>
    </dgm:pt>
    <dgm:pt modelId="{E01D4CB3-97D0-4857-AF09-DED2BE24BAAC}" type="parTrans" cxnId="{E37D9CF8-DFE4-4379-9C72-27346573699A}">
      <dgm:prSet/>
      <dgm:spPr/>
      <dgm:t>
        <a:bodyPr/>
        <a:lstStyle/>
        <a:p>
          <a:endParaRPr lang="en-US" sz="1800"/>
        </a:p>
      </dgm:t>
    </dgm:pt>
    <dgm:pt modelId="{C201C5C8-D4F2-4559-AF23-68BB4B3E7FB1}" type="sibTrans" cxnId="{E37D9CF8-DFE4-4379-9C72-27346573699A}">
      <dgm:prSet/>
      <dgm:spPr/>
      <dgm:t>
        <a:bodyPr/>
        <a:lstStyle/>
        <a:p>
          <a:endParaRPr lang="en-US" sz="1800"/>
        </a:p>
      </dgm:t>
    </dgm:pt>
    <dgm:pt modelId="{BC68B812-A325-41D8-A08E-C2392666DF66}">
      <dgm:prSet custT="1"/>
      <dgm:spPr/>
      <dgm:t>
        <a:bodyPr/>
        <a:lstStyle/>
        <a:p>
          <a:r>
            <a:rPr lang="en-US" sz="3200" i="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Email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kern="1200" dirty="0">
              <a:solidFill>
                <a:schemeClr val="bg1"/>
              </a:solidFill>
            </a:rPr>
            <a:t>volettep@palau.edu</a:t>
          </a:r>
        </a:p>
      </dgm:t>
    </dgm:pt>
    <dgm:pt modelId="{23A01A1D-B409-49E7-91BA-2321B9A237C2}" type="parTrans" cxnId="{AAD26E9B-C129-46B7-BFCC-98D5999B6B9A}">
      <dgm:prSet/>
      <dgm:spPr/>
      <dgm:t>
        <a:bodyPr/>
        <a:lstStyle/>
        <a:p>
          <a:endParaRPr lang="en-US" sz="1800"/>
        </a:p>
      </dgm:t>
    </dgm:pt>
    <dgm:pt modelId="{E950D3C2-0472-429B-98B0-86C856FA65A1}" type="sibTrans" cxnId="{AAD26E9B-C129-46B7-BFCC-98D5999B6B9A}">
      <dgm:prSet/>
      <dgm:spPr/>
      <dgm:t>
        <a:bodyPr/>
        <a:lstStyle/>
        <a:p>
          <a:endParaRPr lang="en-US" sz="1800"/>
        </a:p>
      </dgm:t>
    </dgm:pt>
    <dgm:pt modelId="{7D1766B6-66CF-40CE-9693-BD20AFFFA3C9}">
      <dgm:prSet custT="1"/>
      <dgm:spPr/>
      <dgm:t>
        <a:bodyPr/>
        <a:lstStyle/>
        <a:p>
          <a:r>
            <a:rPr lang="en-US" sz="2800" kern="1200" dirty="0">
              <a:solidFill>
                <a:schemeClr val="bg1"/>
              </a:solidFill>
            </a:rPr>
            <a:t>Contact Numbers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b="0" kern="1200" dirty="0">
              <a:solidFill>
                <a:schemeClr val="bg1"/>
              </a:solidFill>
            </a:rPr>
            <a:t>488-2659/775-7065</a:t>
          </a:r>
        </a:p>
      </dgm:t>
    </dgm:pt>
    <dgm:pt modelId="{76694DF4-F7BE-4AF1-9E12-BAEDD42D9ED3}" type="parTrans" cxnId="{EA0F618E-4C96-42F0-9E3C-66B0158BCCBE}">
      <dgm:prSet/>
      <dgm:spPr/>
      <dgm:t>
        <a:bodyPr/>
        <a:lstStyle/>
        <a:p>
          <a:endParaRPr lang="en-US" sz="1800"/>
        </a:p>
      </dgm:t>
    </dgm:pt>
    <dgm:pt modelId="{0C6A2CC7-5741-4D63-A8FF-E7E06F0D1222}" type="sibTrans" cxnId="{EA0F618E-4C96-42F0-9E3C-66B0158BCCBE}">
      <dgm:prSet/>
      <dgm:spPr/>
      <dgm:t>
        <a:bodyPr/>
        <a:lstStyle/>
        <a:p>
          <a:endParaRPr lang="en-US" sz="1800"/>
        </a:p>
      </dgm:t>
    </dgm:pt>
    <dgm:pt modelId="{F61FEBF0-CB2F-4364-8F44-722FB7578D18}" type="pres">
      <dgm:prSet presAssocID="{D7951F77-4E36-4893-91C6-3151A6D51694}" presName="root" presStyleCnt="0">
        <dgm:presLayoutVars>
          <dgm:dir/>
          <dgm:resizeHandles val="exact"/>
        </dgm:presLayoutVars>
      </dgm:prSet>
      <dgm:spPr/>
    </dgm:pt>
    <dgm:pt modelId="{F50C455E-839B-4494-8D06-326978CB28A7}" type="pres">
      <dgm:prSet presAssocID="{65B3944D-D926-4D0F-A305-F5740000747A}" presName="compNode" presStyleCnt="0"/>
      <dgm:spPr/>
    </dgm:pt>
    <dgm:pt modelId="{1DA8A0A9-929F-455B-B8BD-92EC86B6A862}" type="pres">
      <dgm:prSet presAssocID="{65B3944D-D926-4D0F-A305-F5740000747A}" presName="bgRect" presStyleLbl="bgShp" presStyleIdx="0" presStyleCnt="4"/>
      <dgm:spPr>
        <a:prstGeom prst="rect">
          <a:avLst/>
        </a:prstGeom>
        <a:noFill/>
        <a:ln w="22225">
          <a:noFill/>
        </a:ln>
        <a:effectLst/>
      </dgm:spPr>
    </dgm:pt>
    <dgm:pt modelId="{70C56EED-B0B5-4180-A100-474B69DE81C3}" type="pres">
      <dgm:prSet presAssocID="{65B3944D-D926-4D0F-A305-F5740000747A}" presName="iconRect" presStyleLbl="node1" presStyleIdx="0" presStyleCnt="4" custLinFactY="389702" custLinFactNeighborX="-816" custLinFactNeighborY="4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1827E2BA-EA13-4751-82F2-976CBDED6C82}" type="pres">
      <dgm:prSet presAssocID="{65B3944D-D926-4D0F-A305-F5740000747A}" presName="spaceRect" presStyleCnt="0"/>
      <dgm:spPr/>
    </dgm:pt>
    <dgm:pt modelId="{C38A5A37-0883-4EE3-9002-010A6D324785}" type="pres">
      <dgm:prSet presAssocID="{65B3944D-D926-4D0F-A305-F5740000747A}" presName="parTx" presStyleLbl="revTx" presStyleIdx="0" presStyleCnt="4" custLinFactY="158356" custLinFactNeighborX="689" custLinFactNeighborY="200000">
        <dgm:presLayoutVars>
          <dgm:chMax val="0"/>
          <dgm:chPref val="0"/>
        </dgm:presLayoutVars>
      </dgm:prSet>
      <dgm:spPr/>
    </dgm:pt>
    <dgm:pt modelId="{21CE6EA1-CB92-41CD-8FAE-4CFF03E26BE6}" type="pres">
      <dgm:prSet presAssocID="{8862CE7B-AE72-45E8-B982-5279C14F7985}" presName="sibTrans" presStyleCnt="0"/>
      <dgm:spPr/>
    </dgm:pt>
    <dgm:pt modelId="{B92A22D8-3945-4B03-98DB-8A590020AE99}" type="pres">
      <dgm:prSet presAssocID="{223932EA-8A4D-4270-95C3-913761557237}" presName="compNode" presStyleCnt="0"/>
      <dgm:spPr/>
    </dgm:pt>
    <dgm:pt modelId="{A7FEDAED-2CDA-4D2F-883D-8D7438E3B422}" type="pres">
      <dgm:prSet presAssocID="{223932EA-8A4D-4270-95C3-913761557237}" presName="bgRect" presStyleLbl="bgShp" presStyleIdx="1" presStyleCnt="4"/>
      <dgm:spPr>
        <a:prstGeom prst="rect">
          <a:avLst/>
        </a:prstGeom>
        <a:noFill/>
        <a:ln w="22225">
          <a:noFill/>
        </a:ln>
        <a:effectLst/>
      </dgm:spPr>
    </dgm:pt>
    <dgm:pt modelId="{7297DA32-36DE-4F9A-BB44-A3F001A7D7C3}" type="pres">
      <dgm:prSet presAssocID="{223932EA-8A4D-4270-95C3-913761557237}" presName="iconRect" presStyleLbl="node1" presStyleIdx="1" presStyleCnt="4" custLinFactY="100000" custLinFactNeighborX="14835" custLinFactNeighborY="14566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E3DC658D-83A0-48BE-9074-9EB3678901E1}" type="pres">
      <dgm:prSet presAssocID="{223932EA-8A4D-4270-95C3-913761557237}" presName="spaceRect" presStyleCnt="0"/>
      <dgm:spPr/>
    </dgm:pt>
    <dgm:pt modelId="{8F0FD205-8F23-4B47-859A-41BB69D2EDEE}" type="pres">
      <dgm:prSet presAssocID="{223932EA-8A4D-4270-95C3-913761557237}" presName="parTx" presStyleLbl="revTx" presStyleIdx="1" presStyleCnt="4" custLinFactY="16849" custLinFactNeighborX="689" custLinFactNeighborY="100000">
        <dgm:presLayoutVars>
          <dgm:chMax val="0"/>
          <dgm:chPref val="0"/>
        </dgm:presLayoutVars>
      </dgm:prSet>
      <dgm:spPr/>
    </dgm:pt>
    <dgm:pt modelId="{AFA75C0E-13A0-4D0C-ACA8-B29E381BEF9A}" type="pres">
      <dgm:prSet presAssocID="{C201C5C8-D4F2-4559-AF23-68BB4B3E7FB1}" presName="sibTrans" presStyleCnt="0"/>
      <dgm:spPr/>
    </dgm:pt>
    <dgm:pt modelId="{763367BB-4527-4646-8015-D79C10A337E8}" type="pres">
      <dgm:prSet presAssocID="{BC68B812-A325-41D8-A08E-C2392666DF66}" presName="compNode" presStyleCnt="0"/>
      <dgm:spPr/>
    </dgm:pt>
    <dgm:pt modelId="{712D2B29-4977-4B70-ABE9-215A9E804015}" type="pres">
      <dgm:prSet presAssocID="{BC68B812-A325-41D8-A08E-C2392666DF66}" presName="bgRect" presStyleLbl="bgShp" presStyleIdx="2" presStyleCnt="4"/>
      <dgm:spPr>
        <a:prstGeom prst="rect">
          <a:avLst/>
        </a:prstGeom>
        <a:noFill/>
        <a:ln w="22225">
          <a:noFill/>
        </a:ln>
        <a:effectLst/>
      </dgm:spPr>
    </dgm:pt>
    <dgm:pt modelId="{6C7A9EF9-02EB-4D4D-A251-EC3A2F0EFD57}" type="pres">
      <dgm:prSet presAssocID="{BC68B812-A325-41D8-A08E-C2392666DF66}" presName="iconRect" presStyleLbl="node1" presStyleIdx="2" presStyleCnt="4" custLinFactY="-100000" custLinFactNeighborX="-5649" custLinFactNeighborY="-197457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3497251-DF6D-4038-B1ED-CA29B33C0A2F}" type="pres">
      <dgm:prSet presAssocID="{BC68B812-A325-41D8-A08E-C2392666DF66}" presName="spaceRect" presStyleCnt="0"/>
      <dgm:spPr/>
    </dgm:pt>
    <dgm:pt modelId="{516FEABD-B159-4827-91AC-07F0FC9EFC37}" type="pres">
      <dgm:prSet presAssocID="{BC68B812-A325-41D8-A08E-C2392666DF66}" presName="parTx" presStyleLbl="revTx" presStyleIdx="2" presStyleCnt="4" custLinFactY="-29847" custLinFactNeighborX="689" custLinFactNeighborY="-100000">
        <dgm:presLayoutVars>
          <dgm:chMax val="0"/>
          <dgm:chPref val="0"/>
        </dgm:presLayoutVars>
      </dgm:prSet>
      <dgm:spPr/>
    </dgm:pt>
    <dgm:pt modelId="{580E91A4-0DB6-46AF-871B-67918081435B}" type="pres">
      <dgm:prSet presAssocID="{E950D3C2-0472-429B-98B0-86C856FA65A1}" presName="sibTrans" presStyleCnt="0"/>
      <dgm:spPr/>
    </dgm:pt>
    <dgm:pt modelId="{DD57C002-1714-4E12-872A-FCE88CC043FE}" type="pres">
      <dgm:prSet presAssocID="{7D1766B6-66CF-40CE-9693-BD20AFFFA3C9}" presName="compNode" presStyleCnt="0"/>
      <dgm:spPr/>
    </dgm:pt>
    <dgm:pt modelId="{59534EC1-7FD9-454B-8378-AACE14683CA9}" type="pres">
      <dgm:prSet presAssocID="{7D1766B6-66CF-40CE-9693-BD20AFFFA3C9}" presName="bgRect" presStyleLbl="bgShp" presStyleIdx="3" presStyleCnt="4" custLinFactNeighborY="23024"/>
      <dgm:spPr>
        <a:prstGeom prst="rect">
          <a:avLst/>
        </a:prstGeom>
        <a:noFill/>
        <a:ln w="22225">
          <a:noFill/>
        </a:ln>
        <a:effectLst/>
      </dgm:spPr>
    </dgm:pt>
    <dgm:pt modelId="{E81A461C-9D61-4B88-8277-F9DC532D2140}" type="pres">
      <dgm:prSet presAssocID="{7D1766B6-66CF-40CE-9693-BD20AFFFA3C9}" presName="iconRect" presStyleLbl="node1" presStyleIdx="3" presStyleCnt="4" custLinFactY="-403239" custLinFactNeighborX="-5649" custLinFactNeighborY="-500000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79C87944-7AB8-4146-A381-E36FC48D5AE7}" type="pres">
      <dgm:prSet presAssocID="{7D1766B6-66CF-40CE-9693-BD20AFFFA3C9}" presName="spaceRect" presStyleCnt="0"/>
      <dgm:spPr/>
    </dgm:pt>
    <dgm:pt modelId="{CC81887C-6C6F-4E1A-BA2B-49AE8504B865}" type="pres">
      <dgm:prSet presAssocID="{7D1766B6-66CF-40CE-9693-BD20AFFFA3C9}" presName="parTx" presStyleLbl="revTx" presStyleIdx="3" presStyleCnt="4" custLinFactY="-175430" custLinFactNeighborX="509" custLinFactNeighborY="-200000">
        <dgm:presLayoutVars>
          <dgm:chMax val="0"/>
          <dgm:chPref val="0"/>
        </dgm:presLayoutVars>
      </dgm:prSet>
      <dgm:spPr/>
    </dgm:pt>
  </dgm:ptLst>
  <dgm:cxnLst>
    <dgm:cxn modelId="{F79F3718-923D-468C-9B77-780F8F356013}" type="presOf" srcId="{223932EA-8A4D-4270-95C3-913761557237}" destId="{8F0FD205-8F23-4B47-859A-41BB69D2EDEE}" srcOrd="0" destOrd="0" presId="urn:microsoft.com/office/officeart/2018/2/layout/IconVerticalSolidList"/>
    <dgm:cxn modelId="{90986C5B-BF7B-4231-8046-782BAE77E788}" type="presOf" srcId="{BC68B812-A325-41D8-A08E-C2392666DF66}" destId="{516FEABD-B159-4827-91AC-07F0FC9EFC37}" srcOrd="0" destOrd="0" presId="urn:microsoft.com/office/officeart/2018/2/layout/IconVerticalSolidList"/>
    <dgm:cxn modelId="{92D3A76D-ADBB-49F3-861D-D2B74F81812E}" srcId="{D7951F77-4E36-4893-91C6-3151A6D51694}" destId="{65B3944D-D926-4D0F-A305-F5740000747A}" srcOrd="0" destOrd="0" parTransId="{2EA7AC4A-E82B-43F0-A6EA-F599428578FC}" sibTransId="{8862CE7B-AE72-45E8-B982-5279C14F7985}"/>
    <dgm:cxn modelId="{643FF34F-8DBA-4A80-B845-400878209600}" type="presOf" srcId="{7D1766B6-66CF-40CE-9693-BD20AFFFA3C9}" destId="{CC81887C-6C6F-4E1A-BA2B-49AE8504B865}" srcOrd="0" destOrd="0" presId="urn:microsoft.com/office/officeart/2018/2/layout/IconVerticalSolidList"/>
    <dgm:cxn modelId="{9D5AFC8C-3FE5-4AED-9F29-5D039E47B81F}" type="presOf" srcId="{D7951F77-4E36-4893-91C6-3151A6D51694}" destId="{F61FEBF0-CB2F-4364-8F44-722FB7578D18}" srcOrd="0" destOrd="0" presId="urn:microsoft.com/office/officeart/2018/2/layout/IconVerticalSolidList"/>
    <dgm:cxn modelId="{EA0F618E-4C96-42F0-9E3C-66B0158BCCBE}" srcId="{D7951F77-4E36-4893-91C6-3151A6D51694}" destId="{7D1766B6-66CF-40CE-9693-BD20AFFFA3C9}" srcOrd="3" destOrd="0" parTransId="{76694DF4-F7BE-4AF1-9E12-BAEDD42D9ED3}" sibTransId="{0C6A2CC7-5741-4D63-A8FF-E7E06F0D1222}"/>
    <dgm:cxn modelId="{AAD26E9B-C129-46B7-BFCC-98D5999B6B9A}" srcId="{D7951F77-4E36-4893-91C6-3151A6D51694}" destId="{BC68B812-A325-41D8-A08E-C2392666DF66}" srcOrd="2" destOrd="0" parTransId="{23A01A1D-B409-49E7-91BA-2321B9A237C2}" sibTransId="{E950D3C2-0472-429B-98B0-86C856FA65A1}"/>
    <dgm:cxn modelId="{F57AC0B7-F603-4C41-BF48-9041FAA60E8E}" type="presOf" srcId="{65B3944D-D926-4D0F-A305-F5740000747A}" destId="{C38A5A37-0883-4EE3-9002-010A6D324785}" srcOrd="0" destOrd="0" presId="urn:microsoft.com/office/officeart/2018/2/layout/IconVerticalSolidList"/>
    <dgm:cxn modelId="{E37D9CF8-DFE4-4379-9C72-27346573699A}" srcId="{D7951F77-4E36-4893-91C6-3151A6D51694}" destId="{223932EA-8A4D-4270-95C3-913761557237}" srcOrd="1" destOrd="0" parTransId="{E01D4CB3-97D0-4857-AF09-DED2BE24BAAC}" sibTransId="{C201C5C8-D4F2-4559-AF23-68BB4B3E7FB1}"/>
    <dgm:cxn modelId="{30F222E0-DF1F-4484-B140-6B7C6520EA89}" type="presParOf" srcId="{F61FEBF0-CB2F-4364-8F44-722FB7578D18}" destId="{F50C455E-839B-4494-8D06-326978CB28A7}" srcOrd="0" destOrd="0" presId="urn:microsoft.com/office/officeart/2018/2/layout/IconVerticalSolidList"/>
    <dgm:cxn modelId="{4FA9135E-4FFF-4848-9413-1BF026DB0BED}" type="presParOf" srcId="{F50C455E-839B-4494-8D06-326978CB28A7}" destId="{1DA8A0A9-929F-455B-B8BD-92EC86B6A862}" srcOrd="0" destOrd="0" presId="urn:microsoft.com/office/officeart/2018/2/layout/IconVerticalSolidList"/>
    <dgm:cxn modelId="{D16731A0-71A2-43AF-BF53-727392BD9F51}" type="presParOf" srcId="{F50C455E-839B-4494-8D06-326978CB28A7}" destId="{70C56EED-B0B5-4180-A100-474B69DE81C3}" srcOrd="1" destOrd="0" presId="urn:microsoft.com/office/officeart/2018/2/layout/IconVerticalSolidList"/>
    <dgm:cxn modelId="{4A8AA9B9-F7DD-4A1D-B570-4456CEC74161}" type="presParOf" srcId="{F50C455E-839B-4494-8D06-326978CB28A7}" destId="{1827E2BA-EA13-4751-82F2-976CBDED6C82}" srcOrd="2" destOrd="0" presId="urn:microsoft.com/office/officeart/2018/2/layout/IconVerticalSolidList"/>
    <dgm:cxn modelId="{DDE1A35C-0892-4749-9900-354FF724E1E5}" type="presParOf" srcId="{F50C455E-839B-4494-8D06-326978CB28A7}" destId="{C38A5A37-0883-4EE3-9002-010A6D324785}" srcOrd="3" destOrd="0" presId="urn:microsoft.com/office/officeart/2018/2/layout/IconVerticalSolidList"/>
    <dgm:cxn modelId="{D3D3D519-863B-49A0-9C3F-051416EA153D}" type="presParOf" srcId="{F61FEBF0-CB2F-4364-8F44-722FB7578D18}" destId="{21CE6EA1-CB92-41CD-8FAE-4CFF03E26BE6}" srcOrd="1" destOrd="0" presId="urn:microsoft.com/office/officeart/2018/2/layout/IconVerticalSolidList"/>
    <dgm:cxn modelId="{9D15FC18-0098-4A72-8D76-E82F2C2E180C}" type="presParOf" srcId="{F61FEBF0-CB2F-4364-8F44-722FB7578D18}" destId="{B92A22D8-3945-4B03-98DB-8A590020AE99}" srcOrd="2" destOrd="0" presId="urn:microsoft.com/office/officeart/2018/2/layout/IconVerticalSolidList"/>
    <dgm:cxn modelId="{7BC74BD9-A7ED-4402-9D3B-B1A5776A7EAD}" type="presParOf" srcId="{B92A22D8-3945-4B03-98DB-8A590020AE99}" destId="{A7FEDAED-2CDA-4D2F-883D-8D7438E3B422}" srcOrd="0" destOrd="0" presId="urn:microsoft.com/office/officeart/2018/2/layout/IconVerticalSolidList"/>
    <dgm:cxn modelId="{8C85A1A0-97AB-4188-8D32-DBD98A9FDB6A}" type="presParOf" srcId="{B92A22D8-3945-4B03-98DB-8A590020AE99}" destId="{7297DA32-36DE-4F9A-BB44-A3F001A7D7C3}" srcOrd="1" destOrd="0" presId="urn:microsoft.com/office/officeart/2018/2/layout/IconVerticalSolidList"/>
    <dgm:cxn modelId="{EB678E6A-2F37-4857-8F4D-6FB66B193092}" type="presParOf" srcId="{B92A22D8-3945-4B03-98DB-8A590020AE99}" destId="{E3DC658D-83A0-48BE-9074-9EB3678901E1}" srcOrd="2" destOrd="0" presId="urn:microsoft.com/office/officeart/2018/2/layout/IconVerticalSolidList"/>
    <dgm:cxn modelId="{08E40640-4D3B-4852-AF2D-2E0C224FF474}" type="presParOf" srcId="{B92A22D8-3945-4B03-98DB-8A590020AE99}" destId="{8F0FD205-8F23-4B47-859A-41BB69D2EDEE}" srcOrd="3" destOrd="0" presId="urn:microsoft.com/office/officeart/2018/2/layout/IconVerticalSolidList"/>
    <dgm:cxn modelId="{9C6E34DB-EF0D-43A5-A1E0-39D065733597}" type="presParOf" srcId="{F61FEBF0-CB2F-4364-8F44-722FB7578D18}" destId="{AFA75C0E-13A0-4D0C-ACA8-B29E381BEF9A}" srcOrd="3" destOrd="0" presId="urn:microsoft.com/office/officeart/2018/2/layout/IconVerticalSolidList"/>
    <dgm:cxn modelId="{AC8A67FF-09EA-4C04-AE25-5A9F33A57654}" type="presParOf" srcId="{F61FEBF0-CB2F-4364-8F44-722FB7578D18}" destId="{763367BB-4527-4646-8015-D79C10A337E8}" srcOrd="4" destOrd="0" presId="urn:microsoft.com/office/officeart/2018/2/layout/IconVerticalSolidList"/>
    <dgm:cxn modelId="{5BC094CB-F2E0-4918-9AC7-082F24D0AC9E}" type="presParOf" srcId="{763367BB-4527-4646-8015-D79C10A337E8}" destId="{712D2B29-4977-4B70-ABE9-215A9E804015}" srcOrd="0" destOrd="0" presId="urn:microsoft.com/office/officeart/2018/2/layout/IconVerticalSolidList"/>
    <dgm:cxn modelId="{8583FA80-D558-4B21-9EFE-C8F712D37D97}" type="presParOf" srcId="{763367BB-4527-4646-8015-D79C10A337E8}" destId="{6C7A9EF9-02EB-4D4D-A251-EC3A2F0EFD57}" srcOrd="1" destOrd="0" presId="urn:microsoft.com/office/officeart/2018/2/layout/IconVerticalSolidList"/>
    <dgm:cxn modelId="{FF2B3AFE-5D78-4AF4-BD5D-10DA64FD2E34}" type="presParOf" srcId="{763367BB-4527-4646-8015-D79C10A337E8}" destId="{13497251-DF6D-4038-B1ED-CA29B33C0A2F}" srcOrd="2" destOrd="0" presId="urn:microsoft.com/office/officeart/2018/2/layout/IconVerticalSolidList"/>
    <dgm:cxn modelId="{03E26A79-059D-4B0B-B311-C422C1F45874}" type="presParOf" srcId="{763367BB-4527-4646-8015-D79C10A337E8}" destId="{516FEABD-B159-4827-91AC-07F0FC9EFC37}" srcOrd="3" destOrd="0" presId="urn:microsoft.com/office/officeart/2018/2/layout/IconVerticalSolidList"/>
    <dgm:cxn modelId="{7DF7C674-8C32-4721-BFBF-41FDC484E9DE}" type="presParOf" srcId="{F61FEBF0-CB2F-4364-8F44-722FB7578D18}" destId="{580E91A4-0DB6-46AF-871B-67918081435B}" srcOrd="5" destOrd="0" presId="urn:microsoft.com/office/officeart/2018/2/layout/IconVerticalSolidList"/>
    <dgm:cxn modelId="{69E1E3B7-31C1-4B29-966A-E5A8BB0D531A}" type="presParOf" srcId="{F61FEBF0-CB2F-4364-8F44-722FB7578D18}" destId="{DD57C002-1714-4E12-872A-FCE88CC043FE}" srcOrd="6" destOrd="0" presId="urn:microsoft.com/office/officeart/2018/2/layout/IconVerticalSolidList"/>
    <dgm:cxn modelId="{EFAE7F8F-7259-4084-AAA5-1FF2B2F8421F}" type="presParOf" srcId="{DD57C002-1714-4E12-872A-FCE88CC043FE}" destId="{59534EC1-7FD9-454B-8378-AACE14683CA9}" srcOrd="0" destOrd="0" presId="urn:microsoft.com/office/officeart/2018/2/layout/IconVerticalSolidList"/>
    <dgm:cxn modelId="{800A25F1-C44E-4FE9-8A17-1481D23F9CD2}" type="presParOf" srcId="{DD57C002-1714-4E12-872A-FCE88CC043FE}" destId="{E81A461C-9D61-4B88-8277-F9DC532D2140}" srcOrd="1" destOrd="0" presId="urn:microsoft.com/office/officeart/2018/2/layout/IconVerticalSolidList"/>
    <dgm:cxn modelId="{A87D708E-7950-48D7-9212-063B037786BA}" type="presParOf" srcId="{DD57C002-1714-4E12-872A-FCE88CC043FE}" destId="{79C87944-7AB8-4146-A381-E36FC48D5AE7}" srcOrd="2" destOrd="0" presId="urn:microsoft.com/office/officeart/2018/2/layout/IconVerticalSolidList"/>
    <dgm:cxn modelId="{EC725DBF-F357-4C9A-A034-C4DE0610B5FD}" type="presParOf" srcId="{DD57C002-1714-4E12-872A-FCE88CC043FE}" destId="{CC81887C-6C6F-4E1A-BA2B-49AE8504B865}" srcOrd="3" destOrd="0" presId="urn:microsoft.com/office/officeart/2018/2/layout/IconVerticalSoli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1DD9A-45B6-41E9-BE2D-4C03695D04BF}">
      <dsp:nvSpPr>
        <dsp:cNvPr id="0" name=""/>
        <dsp:cNvSpPr/>
      </dsp:nvSpPr>
      <dsp:spPr>
        <a:xfrm>
          <a:off x="0" y="69147"/>
          <a:ext cx="5254831" cy="711360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Purpose and Goals of Internship/Service Learning</a:t>
          </a:r>
          <a:endParaRPr lang="en-US" sz="1800" kern="1200" dirty="0"/>
        </a:p>
      </dsp:txBody>
      <dsp:txXfrm>
        <a:off x="34726" y="103873"/>
        <a:ext cx="5185379" cy="641908"/>
      </dsp:txXfrm>
    </dsp:sp>
    <dsp:sp modelId="{F1127738-63A0-486E-8E5B-D5F24BD2E235}">
      <dsp:nvSpPr>
        <dsp:cNvPr id="0" name=""/>
        <dsp:cNvSpPr/>
      </dsp:nvSpPr>
      <dsp:spPr>
        <a:xfrm>
          <a:off x="0" y="889947"/>
          <a:ext cx="5254831" cy="711360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Required Documents and Placement Process</a:t>
          </a:r>
        </a:p>
      </dsp:txBody>
      <dsp:txXfrm>
        <a:off x="34726" y="924673"/>
        <a:ext cx="5185379" cy="641908"/>
      </dsp:txXfrm>
    </dsp:sp>
    <dsp:sp modelId="{052B604F-F447-4DF3-867B-845E6FE6DE13}">
      <dsp:nvSpPr>
        <dsp:cNvPr id="0" name=""/>
        <dsp:cNvSpPr/>
      </dsp:nvSpPr>
      <dsp:spPr>
        <a:xfrm>
          <a:off x="0" y="1710748"/>
          <a:ext cx="5254831" cy="711360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Required Contact Hours      </a:t>
          </a:r>
          <a:endParaRPr lang="en-US" sz="1800" kern="1200" dirty="0"/>
        </a:p>
      </dsp:txBody>
      <dsp:txXfrm>
        <a:off x="34726" y="1745474"/>
        <a:ext cx="5185379" cy="641908"/>
      </dsp:txXfrm>
    </dsp:sp>
    <dsp:sp modelId="{E9E1169B-05F9-499F-893D-1D736909D430}">
      <dsp:nvSpPr>
        <dsp:cNvPr id="0" name=""/>
        <dsp:cNvSpPr/>
      </dsp:nvSpPr>
      <dsp:spPr>
        <a:xfrm>
          <a:off x="0" y="2531548"/>
          <a:ext cx="5254831" cy="711360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Basic Workplace Etiquette and Protocols</a:t>
          </a:r>
          <a:endParaRPr lang="en-US" sz="1800" kern="1200" dirty="0"/>
        </a:p>
      </dsp:txBody>
      <dsp:txXfrm>
        <a:off x="34726" y="2566274"/>
        <a:ext cx="5185379" cy="641908"/>
      </dsp:txXfrm>
    </dsp:sp>
    <dsp:sp modelId="{3A3972DE-526B-4C2C-876D-66C4D54467C1}">
      <dsp:nvSpPr>
        <dsp:cNvPr id="0" name=""/>
        <dsp:cNvSpPr/>
      </dsp:nvSpPr>
      <dsp:spPr>
        <a:xfrm>
          <a:off x="0" y="3352348"/>
          <a:ext cx="5254831" cy="711360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Termination of Internship/Service Training</a:t>
          </a:r>
        </a:p>
      </dsp:txBody>
      <dsp:txXfrm>
        <a:off x="34726" y="3387074"/>
        <a:ext cx="5185379" cy="641908"/>
      </dsp:txXfrm>
    </dsp:sp>
    <dsp:sp modelId="{A3A45377-BC3F-4A78-90BB-355FF7CC0455}">
      <dsp:nvSpPr>
        <dsp:cNvPr id="0" name=""/>
        <dsp:cNvSpPr/>
      </dsp:nvSpPr>
      <dsp:spPr>
        <a:xfrm>
          <a:off x="0" y="4173148"/>
          <a:ext cx="5254831" cy="711360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Common Concerns and How to Deal with Them</a:t>
          </a:r>
        </a:p>
      </dsp:txBody>
      <dsp:txXfrm>
        <a:off x="34726" y="4207874"/>
        <a:ext cx="5185379" cy="641908"/>
      </dsp:txXfrm>
    </dsp:sp>
    <dsp:sp modelId="{0C14ED3B-7C07-43BB-8234-87BBBCB5E256}">
      <dsp:nvSpPr>
        <dsp:cNvPr id="0" name=""/>
        <dsp:cNvSpPr/>
      </dsp:nvSpPr>
      <dsp:spPr>
        <a:xfrm>
          <a:off x="0" y="4993948"/>
          <a:ext cx="5254831" cy="711360"/>
        </a:xfrm>
        <a:prstGeom prst="roundRect">
          <a:avLst/>
        </a:prstGeom>
        <a:solidFill>
          <a:schemeClr val="tx1">
            <a:lumMod val="95000"/>
            <a:lumOff val="500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800" kern="1200" dirty="0"/>
            <a:t>Completion of Internship</a:t>
          </a:r>
          <a:endParaRPr lang="en-US" sz="1800" kern="1200" dirty="0"/>
        </a:p>
      </dsp:txBody>
      <dsp:txXfrm>
        <a:off x="34726" y="5028674"/>
        <a:ext cx="5185379" cy="6419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8A0A9-929F-455B-B8BD-92EC86B6A862}">
      <dsp:nvSpPr>
        <dsp:cNvPr id="0" name=""/>
        <dsp:cNvSpPr/>
      </dsp:nvSpPr>
      <dsp:spPr>
        <a:xfrm>
          <a:off x="0" y="3317"/>
          <a:ext cx="6126786" cy="650210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C56EED-B0B5-4180-A100-474B69DE81C3}">
      <dsp:nvSpPr>
        <dsp:cNvPr id="0" name=""/>
        <dsp:cNvSpPr/>
      </dsp:nvSpPr>
      <dsp:spPr>
        <a:xfrm>
          <a:off x="193767" y="2973712"/>
          <a:ext cx="357965" cy="3576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8A5A37-0883-4EE3-9002-010A6D324785}">
      <dsp:nvSpPr>
        <dsp:cNvPr id="0" name=""/>
        <dsp:cNvSpPr/>
      </dsp:nvSpPr>
      <dsp:spPr>
        <a:xfrm>
          <a:off x="787914" y="2770272"/>
          <a:ext cx="5307940" cy="77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17" tIns="81717" rIns="81717" bIns="81717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0" kern="1200" dirty="0">
              <a:solidFill>
                <a:schemeClr val="bg1"/>
              </a:solidFill>
              <a:latin typeface="+mj-lt"/>
            </a:rPr>
            <a:t>Facebook Group Page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kern="1200" dirty="0">
              <a:solidFill>
                <a:schemeClr val="accent2">
                  <a:lumMod val="40000"/>
                  <a:lumOff val="60000"/>
                </a:schemeClr>
              </a:solidFill>
            </a:rPr>
            <a:t>PCC Spring Internship 2024</a:t>
          </a:r>
        </a:p>
      </dsp:txBody>
      <dsp:txXfrm>
        <a:off x="787914" y="2770272"/>
        <a:ext cx="5307940" cy="772124"/>
      </dsp:txXfrm>
    </dsp:sp>
    <dsp:sp modelId="{A7FEDAED-2CDA-4D2F-883D-8D7438E3B422}">
      <dsp:nvSpPr>
        <dsp:cNvPr id="0" name=""/>
        <dsp:cNvSpPr/>
      </dsp:nvSpPr>
      <dsp:spPr>
        <a:xfrm>
          <a:off x="0" y="968473"/>
          <a:ext cx="6126786" cy="650210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97DA32-36DE-4F9A-BB44-A3F001A7D7C3}">
      <dsp:nvSpPr>
        <dsp:cNvPr id="0" name=""/>
        <dsp:cNvSpPr/>
      </dsp:nvSpPr>
      <dsp:spPr>
        <a:xfrm>
          <a:off x="249792" y="1993303"/>
          <a:ext cx="357965" cy="357615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0FD205-8F23-4B47-859A-41BB69D2EDEE}">
      <dsp:nvSpPr>
        <dsp:cNvPr id="0" name=""/>
        <dsp:cNvSpPr/>
      </dsp:nvSpPr>
      <dsp:spPr>
        <a:xfrm>
          <a:off x="787914" y="1870693"/>
          <a:ext cx="5307940" cy="77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17" tIns="81717" rIns="81717" bIns="81717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Messenger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kern="1200" dirty="0" err="1">
              <a:solidFill>
                <a:schemeClr val="bg1"/>
              </a:solidFill>
            </a:rPr>
            <a:t>Volette</a:t>
          </a:r>
          <a:r>
            <a:rPr lang="en-US" sz="2400" kern="1200" dirty="0">
              <a:solidFill>
                <a:schemeClr val="bg1"/>
              </a:solidFill>
            </a:rPr>
            <a:t> S. Polloi</a:t>
          </a:r>
        </a:p>
      </dsp:txBody>
      <dsp:txXfrm>
        <a:off x="787914" y="1870693"/>
        <a:ext cx="5307940" cy="772124"/>
      </dsp:txXfrm>
    </dsp:sp>
    <dsp:sp modelId="{712D2B29-4977-4B70-ABE9-215A9E804015}">
      <dsp:nvSpPr>
        <dsp:cNvPr id="0" name=""/>
        <dsp:cNvSpPr/>
      </dsp:nvSpPr>
      <dsp:spPr>
        <a:xfrm>
          <a:off x="0" y="1933629"/>
          <a:ext cx="6126786" cy="650210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A9EF9-02EB-4D4D-A251-EC3A2F0EFD57}">
      <dsp:nvSpPr>
        <dsp:cNvPr id="0" name=""/>
        <dsp:cNvSpPr/>
      </dsp:nvSpPr>
      <dsp:spPr>
        <a:xfrm>
          <a:off x="176467" y="1016173"/>
          <a:ext cx="357965" cy="357615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6FEABD-B159-4827-91AC-07F0FC9EFC37}">
      <dsp:nvSpPr>
        <dsp:cNvPr id="0" name=""/>
        <dsp:cNvSpPr/>
      </dsp:nvSpPr>
      <dsp:spPr>
        <a:xfrm>
          <a:off x="787914" y="931048"/>
          <a:ext cx="5307940" cy="77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17" tIns="81717" rIns="81717" bIns="81717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i="0" kern="1200" dirty="0">
              <a:solidFill>
                <a:prstClr val="white"/>
              </a:solidFill>
              <a:latin typeface="+mj-lt"/>
              <a:ea typeface="+mn-ea"/>
              <a:cs typeface="+mn-cs"/>
            </a:rPr>
            <a:t>Email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kern="1200" dirty="0">
              <a:solidFill>
                <a:schemeClr val="bg1"/>
              </a:solidFill>
            </a:rPr>
            <a:t>volettep@palau.edu</a:t>
          </a:r>
        </a:p>
      </dsp:txBody>
      <dsp:txXfrm>
        <a:off x="787914" y="931048"/>
        <a:ext cx="5307940" cy="772124"/>
      </dsp:txXfrm>
    </dsp:sp>
    <dsp:sp modelId="{59534EC1-7FD9-454B-8378-AACE14683CA9}">
      <dsp:nvSpPr>
        <dsp:cNvPr id="0" name=""/>
        <dsp:cNvSpPr/>
      </dsp:nvSpPr>
      <dsp:spPr>
        <a:xfrm>
          <a:off x="0" y="3024016"/>
          <a:ext cx="6126786" cy="650210"/>
        </a:xfrm>
        <a:prstGeom prst="rect">
          <a:avLst/>
        </a:prstGeom>
        <a:noFill/>
        <a:ln w="22225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1A461C-9D61-4B88-8277-F9DC532D2140}">
      <dsp:nvSpPr>
        <dsp:cNvPr id="0" name=""/>
        <dsp:cNvSpPr/>
      </dsp:nvSpPr>
      <dsp:spPr>
        <a:xfrm>
          <a:off x="176467" y="0"/>
          <a:ext cx="357965" cy="357615"/>
        </a:xfrm>
        <a:prstGeom prst="rect">
          <a:avLst/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81887C-6C6F-4E1A-BA2B-49AE8504B865}">
      <dsp:nvSpPr>
        <dsp:cNvPr id="0" name=""/>
        <dsp:cNvSpPr/>
      </dsp:nvSpPr>
      <dsp:spPr>
        <a:xfrm>
          <a:off x="778359" y="0"/>
          <a:ext cx="5307940" cy="772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717" tIns="81717" rIns="81717" bIns="81717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Contact Numbers</a:t>
          </a:r>
          <a:br>
            <a:rPr lang="en-US" sz="2400" kern="1200" dirty="0">
              <a:solidFill>
                <a:schemeClr val="bg1"/>
              </a:solidFill>
            </a:rPr>
          </a:br>
          <a:r>
            <a:rPr lang="en-US" sz="2400" b="0" kern="1200" dirty="0">
              <a:solidFill>
                <a:schemeClr val="bg1"/>
              </a:solidFill>
            </a:rPr>
            <a:t>488-2659/775-7065</a:t>
          </a:r>
        </a:p>
      </dsp:txBody>
      <dsp:txXfrm>
        <a:off x="778359" y="0"/>
        <a:ext cx="5307940" cy="772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8F990B-24E5-4499-8C79-4ED219295F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E1768-BE9B-4942-A8CB-EFAD2A74CC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8B1D3-CA11-462C-8816-123A2688E88A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D7F43-CABD-4887-B9A6-4547FDC501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D62B5D-88F2-4AEE-AFD3-46FC212370B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D33B2F-C487-4AD4-A204-7F6ECAAF75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7760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F1E18-A233-4803-B0B0-268AE51B02D8}" type="datetimeFigureOut">
              <a:rPr lang="en-US" smtClean="0"/>
              <a:t>1/9/2024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8AD7B-6C45-4427-8F54-14247E29ED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96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96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179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150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379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478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517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341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07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601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8AD7B-6C45-4427-8F54-14247E29ED0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392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30DE9-1B5A-4A39-ADDF-7688D81CD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116000"/>
            <a:ext cx="5400000" cy="5256000"/>
          </a:xfrm>
          <a:solidFill>
            <a:schemeClr val="accent5">
              <a:lumMod val="50000"/>
            </a:schemeClr>
          </a:solidFill>
        </p:spPr>
        <p:txBody>
          <a:bodyPr tIns="252000" anchor="ctr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F4F5C-1F9D-4AAE-815B-747B521A5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244" y="5879308"/>
            <a:ext cx="5029512" cy="392245"/>
          </a:xfrm>
        </p:spPr>
        <p:txBody>
          <a:bodyPr>
            <a:normAutofit/>
          </a:bodyPr>
          <a:lstStyle>
            <a:lvl1pPr marL="0" indent="0" algn="ctr">
              <a:buNone/>
              <a:defRPr sz="18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91D6E6-C85E-4B8A-B36A-C2C790D8DF4D}"/>
              </a:ext>
            </a:extLst>
          </p:cNvPr>
          <p:cNvSpPr/>
          <p:nvPr userDrawn="1"/>
        </p:nvSpPr>
        <p:spPr>
          <a:xfrm>
            <a:off x="864000" y="6372000"/>
            <a:ext cx="540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268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4A67-43C8-4844-90CB-52E94C129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29BED-AEBD-4EC8-9ED6-0E654740EF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317FC-BA34-47D6-B727-40C7C83D7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0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Midd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4A67-43C8-4844-90CB-52E94C12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8622"/>
            <a:ext cx="4114800" cy="1940756"/>
          </a:xfrm>
        </p:spPr>
        <p:txBody>
          <a:bodyPr/>
          <a:lstStyle>
            <a:lvl1pPr algn="ctr">
              <a:defRPr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29BED-AEBD-4EC8-9ED6-0E654740EF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317FC-BA34-47D6-B727-40C7C83D7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74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4A67-43C8-4844-90CB-52E94C12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190" y="2772428"/>
            <a:ext cx="7289620" cy="2348315"/>
          </a:xfrm>
        </p:spPr>
        <p:txBody>
          <a:bodyPr anchor="t"/>
          <a:lstStyle>
            <a:lvl1pPr algn="ctr">
              <a:defRPr i="1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29BED-AEBD-4EC8-9ED6-0E654740EF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317FC-BA34-47D6-B727-40C7C83D7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91CA36-8A6A-4E57-8DEA-8AB642C2C3E6}"/>
              </a:ext>
            </a:extLst>
          </p:cNvPr>
          <p:cNvGrpSpPr/>
          <p:nvPr userDrawn="1"/>
        </p:nvGrpSpPr>
        <p:grpSpPr>
          <a:xfrm>
            <a:off x="5562369" y="981299"/>
            <a:ext cx="1067263" cy="809829"/>
            <a:chOff x="5539813" y="981299"/>
            <a:chExt cx="1067263" cy="809829"/>
          </a:xfrm>
        </p:grpSpPr>
        <p:sp>
          <p:nvSpPr>
            <p:cNvPr id="8" name="Pentagon 7">
              <a:extLst>
                <a:ext uri="{FF2B5EF4-FFF2-40B4-BE49-F238E27FC236}">
                  <a16:creationId xmlns:a16="http://schemas.microsoft.com/office/drawing/2014/main" id="{88700BE6-09BC-484A-9BE2-AB6B8F5802BC}"/>
                </a:ext>
              </a:extLst>
            </p:cNvPr>
            <p:cNvSpPr/>
            <p:nvPr/>
          </p:nvSpPr>
          <p:spPr>
            <a:xfrm rot="5400000">
              <a:off x="5851587" y="1035639"/>
              <a:ext cx="809829" cy="701149"/>
            </a:xfrm>
            <a:prstGeom prst="pent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0C6E262-3E21-4999-B5BE-DE8EE956CD99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802453" y="1125304"/>
              <a:ext cx="541983" cy="494781"/>
            </a:xfrm>
            <a:custGeom>
              <a:avLst/>
              <a:gdLst>
                <a:gd name="connsiteX0" fmla="*/ 226139 w 417600"/>
                <a:gd name="connsiteY0" fmla="*/ 0 h 681160"/>
                <a:gd name="connsiteX1" fmla="*/ 417600 w 417600"/>
                <a:gd name="connsiteY1" fmla="*/ 191461 h 681160"/>
                <a:gd name="connsiteX2" fmla="*/ 417600 w 417600"/>
                <a:gd name="connsiteY2" fmla="*/ 489699 h 681160"/>
                <a:gd name="connsiteX3" fmla="*/ 226139 w 417600"/>
                <a:gd name="connsiteY3" fmla="*/ 681160 h 681160"/>
                <a:gd name="connsiteX4" fmla="*/ 0 w 417600"/>
                <a:gd name="connsiteY4" fmla="*/ 340580 h 681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600" h="681160">
                  <a:moveTo>
                    <a:pt x="226139" y="0"/>
                  </a:moveTo>
                  <a:lnTo>
                    <a:pt x="417600" y="191461"/>
                  </a:lnTo>
                  <a:lnTo>
                    <a:pt x="417600" y="489699"/>
                  </a:lnTo>
                  <a:lnTo>
                    <a:pt x="226139" y="681160"/>
                  </a:lnTo>
                  <a:lnTo>
                    <a:pt x="0" y="34058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Pentagon 9">
              <a:extLst>
                <a:ext uri="{FF2B5EF4-FFF2-40B4-BE49-F238E27FC236}">
                  <a16:creationId xmlns:a16="http://schemas.microsoft.com/office/drawing/2014/main" id="{DA1C7718-1C79-46F9-B6EA-CCE44857FE3E}"/>
                </a:ext>
              </a:extLst>
            </p:cNvPr>
            <p:cNvSpPr/>
            <p:nvPr/>
          </p:nvSpPr>
          <p:spPr>
            <a:xfrm rot="16200000">
              <a:off x="5485473" y="1035639"/>
              <a:ext cx="809829" cy="701149"/>
            </a:xfrm>
            <a:prstGeom prst="pentagon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54230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Midd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34A67-43C8-4844-90CB-52E94C12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0" y="2766218"/>
            <a:ext cx="4114800" cy="1325563"/>
          </a:xfrm>
        </p:spPr>
        <p:txBody>
          <a:bodyPr/>
          <a:lstStyle>
            <a:lvl1pPr algn="ctr">
              <a:defRPr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D29BED-AEBD-4EC8-9ED6-0E654740EF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8317FC-BA34-47D6-B727-40C7C83D75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122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99EBE-63AA-4624-816D-5196813699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4C175-C936-42DD-97D7-B01713E9DE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73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CAD1C-12E9-473E-A027-0E505EB5D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B966F-9FBA-4EFC-91B9-E2C18B7BB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6D027-D803-40DE-B7CF-1F8B2BE64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B76F06-47D6-453A-A4A1-414C7BE626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551AAD-7A7D-4A14-BAA2-86E8053D57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3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9E615AB-0D5C-403A-BF73-26590545F74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58639 w 12192000"/>
              <a:gd name="connsiteY0" fmla="*/ 344907 h 6858000"/>
              <a:gd name="connsiteX1" fmla="*/ 6069362 w 12192000"/>
              <a:gd name="connsiteY1" fmla="*/ 344907 h 6858000"/>
              <a:gd name="connsiteX2" fmla="*/ 6069362 w 12192000"/>
              <a:gd name="connsiteY2" fmla="*/ 1115999 h 6858000"/>
              <a:gd name="connsiteX3" fmla="*/ 1058639 w 12192000"/>
              <a:gd name="connsiteY3" fmla="*/ 1115999 h 6858000"/>
              <a:gd name="connsiteX4" fmla="*/ 1033586 w 12192000"/>
              <a:gd name="connsiteY4" fmla="*/ 318051 h 6858000"/>
              <a:gd name="connsiteX5" fmla="*/ 1033586 w 12192000"/>
              <a:gd name="connsiteY5" fmla="*/ 1115999 h 6858000"/>
              <a:gd name="connsiteX6" fmla="*/ 864000 w 12192000"/>
              <a:gd name="connsiteY6" fmla="*/ 1115999 h 6858000"/>
              <a:gd name="connsiteX7" fmla="*/ 864000 w 12192000"/>
              <a:gd name="connsiteY7" fmla="*/ 6371999 h 6858000"/>
              <a:gd name="connsiteX8" fmla="*/ 864000 w 12192000"/>
              <a:gd name="connsiteY8" fmla="*/ 6479999 h 6858000"/>
              <a:gd name="connsiteX9" fmla="*/ 6264000 w 12192000"/>
              <a:gd name="connsiteY9" fmla="*/ 6479999 h 6858000"/>
              <a:gd name="connsiteX10" fmla="*/ 6264000 w 12192000"/>
              <a:gd name="connsiteY10" fmla="*/ 6371999 h 6858000"/>
              <a:gd name="connsiteX11" fmla="*/ 6264000 w 12192000"/>
              <a:gd name="connsiteY11" fmla="*/ 1115999 h 6858000"/>
              <a:gd name="connsiteX12" fmla="*/ 6094416 w 12192000"/>
              <a:gd name="connsiteY12" fmla="*/ 1115999 h 6858000"/>
              <a:gd name="connsiteX13" fmla="*/ 6094416 w 12192000"/>
              <a:gd name="connsiteY13" fmla="*/ 318051 h 6858000"/>
              <a:gd name="connsiteX14" fmla="*/ 0 w 12192000"/>
              <a:gd name="connsiteY14" fmla="*/ 0 h 6858000"/>
              <a:gd name="connsiteX15" fmla="*/ 12192000 w 12192000"/>
              <a:gd name="connsiteY15" fmla="*/ 0 h 6858000"/>
              <a:gd name="connsiteX16" fmla="*/ 12192000 w 12192000"/>
              <a:gd name="connsiteY16" fmla="*/ 6858000 h 6858000"/>
              <a:gd name="connsiteX17" fmla="*/ 0 w 12192000"/>
              <a:gd name="connsiteY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6858000">
                <a:moveTo>
                  <a:pt x="1058639" y="344907"/>
                </a:moveTo>
                <a:lnTo>
                  <a:pt x="6069362" y="344907"/>
                </a:lnTo>
                <a:lnTo>
                  <a:pt x="6069362" y="1115999"/>
                </a:lnTo>
                <a:lnTo>
                  <a:pt x="1058639" y="1115999"/>
                </a:lnTo>
                <a:close/>
                <a:moveTo>
                  <a:pt x="1033586" y="318051"/>
                </a:moveTo>
                <a:lnTo>
                  <a:pt x="1033586" y="1115999"/>
                </a:lnTo>
                <a:lnTo>
                  <a:pt x="864000" y="1115999"/>
                </a:lnTo>
                <a:lnTo>
                  <a:pt x="864000" y="6371999"/>
                </a:lnTo>
                <a:lnTo>
                  <a:pt x="864000" y="6479999"/>
                </a:lnTo>
                <a:lnTo>
                  <a:pt x="6264000" y="6479999"/>
                </a:lnTo>
                <a:lnTo>
                  <a:pt x="6264000" y="6371999"/>
                </a:lnTo>
                <a:lnTo>
                  <a:pt x="6264000" y="1115999"/>
                </a:lnTo>
                <a:lnTo>
                  <a:pt x="6094416" y="1115999"/>
                </a:lnTo>
                <a:lnTo>
                  <a:pt x="6094416" y="318051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wrap="square" rIns="792000" anchor="ctr">
            <a:noAutofit/>
          </a:bodyPr>
          <a:lstStyle>
            <a:lvl1pPr marL="0" indent="0" algn="r">
              <a:buNone/>
              <a:defRPr i="1"/>
            </a:lvl1pPr>
          </a:lstStyle>
          <a:p>
            <a:r>
              <a:rPr lang="en-US" dirty="0"/>
              <a:t>Drag &amp; Drop or Insert Your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030DE9-1B5A-4A39-ADDF-7688D81CD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116000"/>
            <a:ext cx="5400000" cy="5256000"/>
          </a:xfrm>
          <a:noFill/>
        </p:spPr>
        <p:txBody>
          <a:bodyPr tIns="252000" anchor="ctr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F4F5C-1F9D-4AAE-815B-747B521A5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244" y="5879308"/>
            <a:ext cx="5029512" cy="392245"/>
          </a:xfrm>
        </p:spPr>
        <p:txBody>
          <a:bodyPr>
            <a:normAutofit/>
          </a:bodyPr>
          <a:lstStyle>
            <a:lvl1pPr marL="0" indent="0" algn="ctr">
              <a:buNone/>
              <a:defRPr sz="18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7BC130-4A17-4F0C-9A10-476CFDF603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64000" y="6372000"/>
            <a:ext cx="540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2F4497-ABB8-41B2-93D0-ECD1832AAAD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1033586" y="318052"/>
            <a:ext cx="5060830" cy="5424867"/>
          </a:xfrm>
          <a:custGeom>
            <a:avLst/>
            <a:gdLst>
              <a:gd name="connsiteX0" fmla="*/ 29714 w 6002337"/>
              <a:gd name="connsiteY0" fmla="*/ 31852 h 6434099"/>
              <a:gd name="connsiteX1" fmla="*/ 29714 w 6002337"/>
              <a:gd name="connsiteY1" fmla="*/ 6402247 h 6434099"/>
              <a:gd name="connsiteX2" fmla="*/ 5972622 w 6002337"/>
              <a:gd name="connsiteY2" fmla="*/ 6402247 h 6434099"/>
              <a:gd name="connsiteX3" fmla="*/ 5972622 w 6002337"/>
              <a:gd name="connsiteY3" fmla="*/ 31852 h 6434099"/>
              <a:gd name="connsiteX4" fmla="*/ 0 w 6002337"/>
              <a:gd name="connsiteY4" fmla="*/ 0 h 6434099"/>
              <a:gd name="connsiteX5" fmla="*/ 6002337 w 6002337"/>
              <a:gd name="connsiteY5" fmla="*/ 0 h 6434099"/>
              <a:gd name="connsiteX6" fmla="*/ 6002337 w 6002337"/>
              <a:gd name="connsiteY6" fmla="*/ 6434099 h 6434099"/>
              <a:gd name="connsiteX7" fmla="*/ 0 w 6002337"/>
              <a:gd name="connsiteY7" fmla="*/ 6434099 h 643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02337" h="6434099">
                <a:moveTo>
                  <a:pt x="29714" y="31852"/>
                </a:moveTo>
                <a:lnTo>
                  <a:pt x="29714" y="6402247"/>
                </a:lnTo>
                <a:lnTo>
                  <a:pt x="5972622" y="6402247"/>
                </a:lnTo>
                <a:lnTo>
                  <a:pt x="5972622" y="31852"/>
                </a:lnTo>
                <a:close/>
                <a:moveTo>
                  <a:pt x="0" y="0"/>
                </a:moveTo>
                <a:lnTo>
                  <a:pt x="6002337" y="0"/>
                </a:lnTo>
                <a:lnTo>
                  <a:pt x="6002337" y="6434099"/>
                </a:lnTo>
                <a:lnTo>
                  <a:pt x="0" y="6434099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B1BC04-99B8-4293-A596-337F37F17B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7308" y="1571348"/>
            <a:ext cx="1143665" cy="881149"/>
            <a:chOff x="2977308" y="1366554"/>
            <a:chExt cx="1143665" cy="881149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98B0B3A-3298-4A20-B81B-EEB3B81B6FBC}"/>
                </a:ext>
              </a:extLst>
            </p:cNvPr>
            <p:cNvGrpSpPr/>
            <p:nvPr/>
          </p:nvGrpSpPr>
          <p:grpSpPr>
            <a:xfrm>
              <a:off x="2977308" y="1366554"/>
              <a:ext cx="1143665" cy="701149"/>
              <a:chOff x="3255455" y="1367454"/>
              <a:chExt cx="681160" cy="417600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312435D-F0FE-415F-BE90-B91941F4FDC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3387235" y="1235674"/>
                <a:ext cx="417600" cy="681160"/>
              </a:xfrm>
              <a:custGeom>
                <a:avLst/>
                <a:gdLst>
                  <a:gd name="connsiteX0" fmla="*/ 226139 w 417600"/>
                  <a:gd name="connsiteY0" fmla="*/ 0 h 681160"/>
                  <a:gd name="connsiteX1" fmla="*/ 417600 w 417600"/>
                  <a:gd name="connsiteY1" fmla="*/ 191461 h 681160"/>
                  <a:gd name="connsiteX2" fmla="*/ 417600 w 417600"/>
                  <a:gd name="connsiteY2" fmla="*/ 489699 h 681160"/>
                  <a:gd name="connsiteX3" fmla="*/ 226139 w 417600"/>
                  <a:gd name="connsiteY3" fmla="*/ 681160 h 681160"/>
                  <a:gd name="connsiteX4" fmla="*/ 0 w 417600"/>
                  <a:gd name="connsiteY4" fmla="*/ 340580 h 68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600" h="681160">
                    <a:moveTo>
                      <a:pt x="226139" y="0"/>
                    </a:moveTo>
                    <a:lnTo>
                      <a:pt x="417600" y="191461"/>
                    </a:lnTo>
                    <a:lnTo>
                      <a:pt x="417600" y="489699"/>
                    </a:lnTo>
                    <a:lnTo>
                      <a:pt x="226139" y="681160"/>
                    </a:lnTo>
                    <a:lnTo>
                      <a:pt x="0" y="340580"/>
                    </a:lnTo>
                    <a:close/>
                  </a:path>
                </a:pathLst>
              </a:cu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Pentagon 22">
                <a:extLst>
                  <a:ext uri="{FF2B5EF4-FFF2-40B4-BE49-F238E27FC236}">
                    <a16:creationId xmlns:a16="http://schemas.microsoft.com/office/drawing/2014/main" id="{C4B24F98-5089-43E0-B83E-C75A400D8C23}"/>
                  </a:ext>
                </a:extLst>
              </p:cNvPr>
              <p:cNvSpPr/>
              <p:nvPr/>
            </p:nvSpPr>
            <p:spPr>
              <a:xfrm>
                <a:off x="3354871" y="1367454"/>
                <a:ext cx="482329" cy="417600"/>
              </a:xfrm>
              <a:prstGeom prst="pentagon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C24F3AB-57F5-41DC-8E65-2EBF42D7B729}"/>
                </a:ext>
              </a:extLst>
            </p:cNvPr>
            <p:cNvGrpSpPr/>
            <p:nvPr/>
          </p:nvGrpSpPr>
          <p:grpSpPr>
            <a:xfrm rot="10800000">
              <a:off x="2977308" y="1546554"/>
              <a:ext cx="1143665" cy="701149"/>
              <a:chOff x="3255455" y="1367454"/>
              <a:chExt cx="681160" cy="417600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9DD331A-1BA6-4E0B-A15B-8474C9E779D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3387235" y="1235674"/>
                <a:ext cx="417600" cy="681160"/>
              </a:xfrm>
              <a:custGeom>
                <a:avLst/>
                <a:gdLst>
                  <a:gd name="connsiteX0" fmla="*/ 226139 w 417600"/>
                  <a:gd name="connsiteY0" fmla="*/ 0 h 681160"/>
                  <a:gd name="connsiteX1" fmla="*/ 417600 w 417600"/>
                  <a:gd name="connsiteY1" fmla="*/ 191461 h 681160"/>
                  <a:gd name="connsiteX2" fmla="*/ 417600 w 417600"/>
                  <a:gd name="connsiteY2" fmla="*/ 489699 h 681160"/>
                  <a:gd name="connsiteX3" fmla="*/ 226139 w 417600"/>
                  <a:gd name="connsiteY3" fmla="*/ 681160 h 681160"/>
                  <a:gd name="connsiteX4" fmla="*/ 0 w 417600"/>
                  <a:gd name="connsiteY4" fmla="*/ 340580 h 681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7600" h="681160">
                    <a:moveTo>
                      <a:pt x="226139" y="0"/>
                    </a:moveTo>
                    <a:lnTo>
                      <a:pt x="417600" y="191461"/>
                    </a:lnTo>
                    <a:lnTo>
                      <a:pt x="417600" y="489699"/>
                    </a:lnTo>
                    <a:lnTo>
                      <a:pt x="226139" y="681160"/>
                    </a:lnTo>
                    <a:lnTo>
                      <a:pt x="0" y="340580"/>
                    </a:lnTo>
                    <a:close/>
                  </a:path>
                </a:pathLst>
              </a:cu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Pentagon 20">
                <a:extLst>
                  <a:ext uri="{FF2B5EF4-FFF2-40B4-BE49-F238E27FC236}">
                    <a16:creationId xmlns:a16="http://schemas.microsoft.com/office/drawing/2014/main" id="{50CA7A46-A1C2-4E14-964D-FAC5F14EFFE4}"/>
                  </a:ext>
                </a:extLst>
              </p:cNvPr>
              <p:cNvSpPr/>
              <p:nvPr/>
            </p:nvSpPr>
            <p:spPr>
              <a:xfrm>
                <a:off x="3354871" y="1367454"/>
                <a:ext cx="482329" cy="417600"/>
              </a:xfrm>
              <a:prstGeom prst="pentagon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327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E8E7E-A870-4B74-A94F-C1783C13E23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12182427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Drag &amp; Drop or Insert Your Picture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0F1DA79-07F8-4E44-BA4E-4006191F1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9652" y="4983093"/>
            <a:ext cx="9664148" cy="1325563"/>
          </a:xfrm>
          <a:solidFill>
            <a:schemeClr val="accent5">
              <a:lumMod val="50000"/>
            </a:schemeClr>
          </a:solidFill>
        </p:spPr>
        <p:txBody>
          <a:bodyPr lIns="360000" rIns="90000">
            <a:normAutofit/>
          </a:bodyPr>
          <a:lstStyle>
            <a:lvl1pPr>
              <a:defRPr sz="4000"/>
            </a:lvl1pPr>
          </a:lstStyle>
          <a:p>
            <a:r>
              <a:rPr lang="en-US" noProof="0"/>
              <a:t>YOUR 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F45F1-1F6E-4470-8663-FE748A026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02196" y="5135035"/>
            <a:ext cx="3932237" cy="1021679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30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E8E7E-A870-4B74-A94F-C1783C13E23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12182427" cy="6858000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Drag &amp; Drop or Insert Your Picture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0F1DA79-07F8-4E44-BA4E-4006191F15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9652" y="4983093"/>
            <a:ext cx="9664148" cy="1325563"/>
          </a:xfrm>
          <a:solidFill>
            <a:schemeClr val="accent5">
              <a:lumMod val="50000"/>
            </a:schemeClr>
          </a:solidFill>
        </p:spPr>
        <p:txBody>
          <a:bodyPr lIns="5670000" rIns="360000">
            <a:normAutofit/>
          </a:bodyPr>
          <a:lstStyle>
            <a:lvl1pPr algn="ctr">
              <a:defRPr sz="4000"/>
            </a:lvl1pPr>
          </a:lstStyle>
          <a:p>
            <a:r>
              <a:rPr lang="en-US" noProof="0"/>
              <a:t>YOUR 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F45F1-1F6E-4470-8663-FE748A026B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89652" y="5135035"/>
            <a:ext cx="5886805" cy="102167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88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45125BB-6786-4FBA-908D-90C8A825820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12182427" cy="6858000"/>
          </a:xfrm>
          <a:custGeom>
            <a:avLst/>
            <a:gdLst>
              <a:gd name="connsiteX0" fmla="*/ 5575106 w 12182427"/>
              <a:gd name="connsiteY0" fmla="*/ 344908 h 6858000"/>
              <a:gd name="connsiteX1" fmla="*/ 8088376 w 12182427"/>
              <a:gd name="connsiteY1" fmla="*/ 344908 h 6858000"/>
              <a:gd name="connsiteX2" fmla="*/ 9107057 w 12182427"/>
              <a:gd name="connsiteY2" fmla="*/ 344908 h 6858000"/>
              <a:gd name="connsiteX3" fmla="*/ 11620328 w 12182427"/>
              <a:gd name="connsiteY3" fmla="*/ 344908 h 6858000"/>
              <a:gd name="connsiteX4" fmla="*/ 11620328 w 12182427"/>
              <a:gd name="connsiteY4" fmla="*/ 1116000 h 6858000"/>
              <a:gd name="connsiteX5" fmla="*/ 5575106 w 12182427"/>
              <a:gd name="connsiteY5" fmla="*/ 1116000 h 6858000"/>
              <a:gd name="connsiteX6" fmla="*/ 5550052 w 12182427"/>
              <a:gd name="connsiteY6" fmla="*/ 318052 h 6858000"/>
              <a:gd name="connsiteX7" fmla="*/ 5550052 w 12182427"/>
              <a:gd name="connsiteY7" fmla="*/ 1116000 h 6858000"/>
              <a:gd name="connsiteX8" fmla="*/ 5359401 w 12182427"/>
              <a:gd name="connsiteY8" fmla="*/ 1116000 h 6858000"/>
              <a:gd name="connsiteX9" fmla="*/ 5359401 w 12182427"/>
              <a:gd name="connsiteY9" fmla="*/ 6372000 h 6858000"/>
              <a:gd name="connsiteX10" fmla="*/ 5359401 w 12182427"/>
              <a:gd name="connsiteY10" fmla="*/ 6480000 h 6858000"/>
              <a:gd name="connsiteX11" fmla="*/ 11839401 w 12182427"/>
              <a:gd name="connsiteY11" fmla="*/ 6480000 h 6858000"/>
              <a:gd name="connsiteX12" fmla="*/ 11839401 w 12182427"/>
              <a:gd name="connsiteY12" fmla="*/ 6372000 h 6858000"/>
              <a:gd name="connsiteX13" fmla="*/ 11839301 w 12182427"/>
              <a:gd name="connsiteY13" fmla="*/ 6372000 h 6858000"/>
              <a:gd name="connsiteX14" fmla="*/ 11839301 w 12182427"/>
              <a:gd name="connsiteY14" fmla="*/ 1116000 h 6858000"/>
              <a:gd name="connsiteX15" fmla="*/ 11645381 w 12182427"/>
              <a:gd name="connsiteY15" fmla="*/ 1116000 h 6858000"/>
              <a:gd name="connsiteX16" fmla="*/ 11645381 w 12182427"/>
              <a:gd name="connsiteY16" fmla="*/ 318052 h 6858000"/>
              <a:gd name="connsiteX17" fmla="*/ 11620328 w 12182427"/>
              <a:gd name="connsiteY17" fmla="*/ 318052 h 6858000"/>
              <a:gd name="connsiteX18" fmla="*/ 9107057 w 12182427"/>
              <a:gd name="connsiteY18" fmla="*/ 318052 h 6858000"/>
              <a:gd name="connsiteX19" fmla="*/ 8088376 w 12182427"/>
              <a:gd name="connsiteY19" fmla="*/ 318052 h 6858000"/>
              <a:gd name="connsiteX20" fmla="*/ 5575106 w 12182427"/>
              <a:gd name="connsiteY20" fmla="*/ 318052 h 6858000"/>
              <a:gd name="connsiteX21" fmla="*/ 0 w 12182427"/>
              <a:gd name="connsiteY21" fmla="*/ 0 h 6858000"/>
              <a:gd name="connsiteX22" fmla="*/ 12182427 w 12182427"/>
              <a:gd name="connsiteY22" fmla="*/ 0 h 6858000"/>
              <a:gd name="connsiteX23" fmla="*/ 12182427 w 12182427"/>
              <a:gd name="connsiteY23" fmla="*/ 6858000 h 6858000"/>
              <a:gd name="connsiteX24" fmla="*/ 0 w 1218242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82427" h="6858000">
                <a:moveTo>
                  <a:pt x="5575106" y="344908"/>
                </a:moveTo>
                <a:lnTo>
                  <a:pt x="8088376" y="344908"/>
                </a:lnTo>
                <a:lnTo>
                  <a:pt x="9107057" y="344908"/>
                </a:lnTo>
                <a:lnTo>
                  <a:pt x="11620328" y="344908"/>
                </a:lnTo>
                <a:lnTo>
                  <a:pt x="11620328" y="1116000"/>
                </a:lnTo>
                <a:lnTo>
                  <a:pt x="5575106" y="1116000"/>
                </a:lnTo>
                <a:close/>
                <a:moveTo>
                  <a:pt x="5550052" y="318052"/>
                </a:moveTo>
                <a:lnTo>
                  <a:pt x="5550052" y="1116000"/>
                </a:lnTo>
                <a:lnTo>
                  <a:pt x="5359401" y="1116000"/>
                </a:lnTo>
                <a:lnTo>
                  <a:pt x="5359401" y="6372000"/>
                </a:lnTo>
                <a:lnTo>
                  <a:pt x="5359401" y="6480000"/>
                </a:lnTo>
                <a:lnTo>
                  <a:pt x="11839401" y="6480000"/>
                </a:lnTo>
                <a:lnTo>
                  <a:pt x="11839401" y="6372000"/>
                </a:lnTo>
                <a:lnTo>
                  <a:pt x="11839301" y="6372000"/>
                </a:lnTo>
                <a:lnTo>
                  <a:pt x="11839301" y="1116000"/>
                </a:lnTo>
                <a:lnTo>
                  <a:pt x="11645381" y="1116000"/>
                </a:lnTo>
                <a:lnTo>
                  <a:pt x="11645381" y="318052"/>
                </a:lnTo>
                <a:lnTo>
                  <a:pt x="11620328" y="318052"/>
                </a:lnTo>
                <a:lnTo>
                  <a:pt x="9107057" y="318052"/>
                </a:lnTo>
                <a:lnTo>
                  <a:pt x="8088376" y="318052"/>
                </a:lnTo>
                <a:lnTo>
                  <a:pt x="5575106" y="318052"/>
                </a:lnTo>
                <a:close/>
                <a:moveTo>
                  <a:pt x="0" y="0"/>
                </a:moveTo>
                <a:lnTo>
                  <a:pt x="12182427" y="0"/>
                </a:lnTo>
                <a:lnTo>
                  <a:pt x="1218242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</p:spPr>
        <p:txBody>
          <a:bodyPr wrap="square" lIns="1368000" anchor="ctr">
            <a:noAutofit/>
          </a:bodyPr>
          <a:lstStyle>
            <a:lvl1pPr marL="0" indent="0" algn="l">
              <a:buNone/>
              <a:defRPr sz="18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Drag &amp; Drop or Insert Your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89928A-6D79-464E-B588-1951C7BCCD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9400" y="1116000"/>
            <a:ext cx="6479900" cy="5256000"/>
          </a:xfrm>
          <a:noFill/>
        </p:spPr>
        <p:txBody>
          <a:bodyPr tIns="252000" bIns="3888000" anchor="t">
            <a:normAutofit/>
          </a:bodyPr>
          <a:lstStyle>
            <a:lvl1pPr algn="ctr">
              <a:defRPr sz="44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9F56D8-8E24-456A-8539-351E2054E8BB}"/>
              </a:ext>
            </a:extLst>
          </p:cNvPr>
          <p:cNvSpPr/>
          <p:nvPr userDrawn="1"/>
        </p:nvSpPr>
        <p:spPr>
          <a:xfrm>
            <a:off x="5359400" y="6372000"/>
            <a:ext cx="64799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8A4A981-D13E-4CBF-B1B9-9BD7D545B84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97525" y="2794552"/>
            <a:ext cx="6072188" cy="3072848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CD12B0-2D62-45AC-AE84-26428B62C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359400" y="6372000"/>
            <a:ext cx="648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D2A3941-2D95-4A84-B382-159E988C09D4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 flipH="1" flipV="1">
            <a:off x="5550051" y="318052"/>
            <a:ext cx="6095329" cy="2149666"/>
          </a:xfrm>
          <a:custGeom>
            <a:avLst/>
            <a:gdLst>
              <a:gd name="connsiteX0" fmla="*/ 6070276 w 6095329"/>
              <a:gd name="connsiteY0" fmla="*/ 2122810 h 2149666"/>
              <a:gd name="connsiteX1" fmla="*/ 6070276 w 6095329"/>
              <a:gd name="connsiteY1" fmla="*/ 26856 h 2149666"/>
              <a:gd name="connsiteX2" fmla="*/ 3557005 w 6095329"/>
              <a:gd name="connsiteY2" fmla="*/ 26856 h 2149666"/>
              <a:gd name="connsiteX3" fmla="*/ 2538324 w 6095329"/>
              <a:gd name="connsiteY3" fmla="*/ 26856 h 2149666"/>
              <a:gd name="connsiteX4" fmla="*/ 25053 w 6095329"/>
              <a:gd name="connsiteY4" fmla="*/ 26856 h 2149666"/>
              <a:gd name="connsiteX5" fmla="*/ 25053 w 6095329"/>
              <a:gd name="connsiteY5" fmla="*/ 2122810 h 2149666"/>
              <a:gd name="connsiteX6" fmla="*/ 2538324 w 6095329"/>
              <a:gd name="connsiteY6" fmla="*/ 2122810 h 2149666"/>
              <a:gd name="connsiteX7" fmla="*/ 3557005 w 6095329"/>
              <a:gd name="connsiteY7" fmla="*/ 2122810 h 2149666"/>
              <a:gd name="connsiteX8" fmla="*/ 6095329 w 6095329"/>
              <a:gd name="connsiteY8" fmla="*/ 2149666 h 2149666"/>
              <a:gd name="connsiteX9" fmla="*/ 6070276 w 6095329"/>
              <a:gd name="connsiteY9" fmla="*/ 2149666 h 2149666"/>
              <a:gd name="connsiteX10" fmla="*/ 3557005 w 6095329"/>
              <a:gd name="connsiteY10" fmla="*/ 2149666 h 2149666"/>
              <a:gd name="connsiteX11" fmla="*/ 2538324 w 6095329"/>
              <a:gd name="connsiteY11" fmla="*/ 2149666 h 2149666"/>
              <a:gd name="connsiteX12" fmla="*/ 25053 w 6095329"/>
              <a:gd name="connsiteY12" fmla="*/ 2149666 h 2149666"/>
              <a:gd name="connsiteX13" fmla="*/ 0 w 6095329"/>
              <a:gd name="connsiteY13" fmla="*/ 2149666 h 2149666"/>
              <a:gd name="connsiteX14" fmla="*/ 0 w 6095329"/>
              <a:gd name="connsiteY14" fmla="*/ 0 h 2149666"/>
              <a:gd name="connsiteX15" fmla="*/ 25053 w 6095329"/>
              <a:gd name="connsiteY15" fmla="*/ 0 h 2149666"/>
              <a:gd name="connsiteX16" fmla="*/ 2538324 w 6095329"/>
              <a:gd name="connsiteY16" fmla="*/ 0 h 2149666"/>
              <a:gd name="connsiteX17" fmla="*/ 3557005 w 6095329"/>
              <a:gd name="connsiteY17" fmla="*/ 0 h 2149666"/>
              <a:gd name="connsiteX18" fmla="*/ 6070276 w 6095329"/>
              <a:gd name="connsiteY18" fmla="*/ 0 h 2149666"/>
              <a:gd name="connsiteX19" fmla="*/ 6095329 w 6095329"/>
              <a:gd name="connsiteY19" fmla="*/ 0 h 214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329" h="2149666">
                <a:moveTo>
                  <a:pt x="6070276" y="2122810"/>
                </a:moveTo>
                <a:lnTo>
                  <a:pt x="6070276" y="26856"/>
                </a:lnTo>
                <a:lnTo>
                  <a:pt x="3557005" y="26856"/>
                </a:lnTo>
                <a:lnTo>
                  <a:pt x="2538324" y="26856"/>
                </a:lnTo>
                <a:lnTo>
                  <a:pt x="25053" y="26856"/>
                </a:lnTo>
                <a:lnTo>
                  <a:pt x="25053" y="2122810"/>
                </a:lnTo>
                <a:lnTo>
                  <a:pt x="2538324" y="2122810"/>
                </a:lnTo>
                <a:lnTo>
                  <a:pt x="3557005" y="2122810"/>
                </a:lnTo>
                <a:close/>
                <a:moveTo>
                  <a:pt x="6095329" y="2149666"/>
                </a:moveTo>
                <a:lnTo>
                  <a:pt x="6070276" y="2149666"/>
                </a:lnTo>
                <a:lnTo>
                  <a:pt x="3557005" y="2149666"/>
                </a:lnTo>
                <a:lnTo>
                  <a:pt x="2538324" y="2149666"/>
                </a:lnTo>
                <a:lnTo>
                  <a:pt x="25053" y="2149666"/>
                </a:lnTo>
                <a:lnTo>
                  <a:pt x="0" y="2149666"/>
                </a:lnTo>
                <a:lnTo>
                  <a:pt x="0" y="0"/>
                </a:lnTo>
                <a:lnTo>
                  <a:pt x="25053" y="0"/>
                </a:lnTo>
                <a:lnTo>
                  <a:pt x="2538324" y="0"/>
                </a:lnTo>
                <a:lnTo>
                  <a:pt x="3557005" y="0"/>
                </a:lnTo>
                <a:lnTo>
                  <a:pt x="6070276" y="0"/>
                </a:lnTo>
                <a:lnTo>
                  <a:pt x="6095329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3640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FC6FE-7AAD-451E-876C-91BCE0BDD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F9EB9-1CA8-44AC-8147-C1075E81E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3E00AA2-5AF6-4091-A26A-93450CB80B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A4FB6A-5C22-4D6C-9099-DF1DDF84A9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49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4AE9C-7360-4D33-8F4A-D25A8778B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790748-0FD1-4917-AE27-0368252DF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F93F6F6-2F09-4629-B138-2F81A442FE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6DD5FEE-1F25-4E8B-950B-6C194748D2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90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D731-C950-4EDB-BAA4-9EB3B8245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37C3F-5244-4B69-A3C9-C112F98E09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A3275B-5BE7-4E06-AD1A-EEE0109B5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33B351-2A30-4ECC-AEF0-720AEFCF70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326404-2DA8-4D44-BE28-C9B22C79FF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609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82A4F-9702-4A98-8216-DB9DF7196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CC87F-622A-4619-8F5D-B5673D2141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1849D-A511-4EDA-8C7E-A0CB4C73E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3DD0C3-5FC1-43B2-843B-4F54BD6210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10B9CC-7B29-416E-BC4F-6E4E683067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E7B309A-1B51-434F-A302-CD45E763CA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B7C6E69-F3DE-4456-8E4B-86DEDD8059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710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B56D30-36E1-4F7F-84F3-D9266E14F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1A3CA-80AB-4E95-9108-577563470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2E15E-0AD5-440E-9097-74B03C10BB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3A161-3FB7-4DAC-A14F-0315D8754E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F03C2C8-8B5F-45CA-B03C-86A7238BB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3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7" r:id="rId3"/>
    <p:sldLayoutId id="2147483661" r:id="rId4"/>
    <p:sldLayoutId id="2147483662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9" r:id="rId11"/>
    <p:sldLayoutId id="2147483663" r:id="rId12"/>
    <p:sldLayoutId id="2147483660" r:id="rId13"/>
    <p:sldLayoutId id="2147483655" r:id="rId14"/>
    <p:sldLayoutId id="214748365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0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Garamond" panose="02020404030301010803" pitchFamily="18" charset="0"/>
        <a:buChar char="♦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6.jpg"/><Relationship Id="rId7" Type="http://schemas.openxmlformats.org/officeDocument/2006/relationships/image" Target="../media/image9.png"/><Relationship Id="rId12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svg"/><Relationship Id="rId11" Type="http://schemas.openxmlformats.org/officeDocument/2006/relationships/diagramColors" Target="../diagrams/colors2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2.xml"/><Relationship Id="rId4" Type="http://schemas.openxmlformats.org/officeDocument/2006/relationships/hyperlink" Target="http://www.publicdomainfiles.com/show_file.php?id=13941684015401" TargetMode="External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volettep@palau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09D77CA-5613-448F-9689-5FED30129A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1116000"/>
            <a:ext cx="5400000" cy="5256000"/>
          </a:xfrm>
        </p:spPr>
        <p:txBody>
          <a:bodyPr/>
          <a:lstStyle/>
          <a:p>
            <a:r>
              <a:rPr lang="en-US" dirty="0"/>
              <a:t>Internship Orientation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4C81634-C384-4B8E-8072-4602ED8DDE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9244" y="5879308"/>
            <a:ext cx="5029512" cy="392245"/>
          </a:xfrm>
        </p:spPr>
        <p:txBody>
          <a:bodyPr/>
          <a:lstStyle/>
          <a:p>
            <a:r>
              <a:rPr lang="en-US" dirty="0"/>
              <a:t>Volette Polloi | Spring 2024</a:t>
            </a:r>
          </a:p>
        </p:txBody>
      </p:sp>
      <p:pic>
        <p:nvPicPr>
          <p:cNvPr id="69" name="Picture Placeholder 68" descr="Empty chairs around a table">
            <a:extLst>
              <a:ext uri="{FF2B5EF4-FFF2-40B4-BE49-F238E27FC236}">
                <a16:creationId xmlns:a16="http://schemas.microsoft.com/office/drawing/2014/main" id="{DC5F12CA-7566-4270-9522-174AF69A4A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37194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D583B2C-63B9-44EB-9491-3A0A32E82C2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 rot="19072995">
            <a:off x="9875691" y="3561000"/>
            <a:ext cx="2121752" cy="212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Placeholder 10">
            <a:extLst>
              <a:ext uri="{FF2B5EF4-FFF2-40B4-BE49-F238E27FC236}">
                <a16:creationId xmlns:a16="http://schemas.microsoft.com/office/drawing/2014/main" id="{99EBEFB7-CAFB-4995-B51E-57115A896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2960" y="202824"/>
            <a:ext cx="9898815" cy="6480283"/>
          </a:xfrm>
          <a:custGeom>
            <a:avLst/>
            <a:gdLst>
              <a:gd name="connsiteX0" fmla="*/ 5575106 w 12182427"/>
              <a:gd name="connsiteY0" fmla="*/ 344908 h 6858000"/>
              <a:gd name="connsiteX1" fmla="*/ 8088376 w 12182427"/>
              <a:gd name="connsiteY1" fmla="*/ 344908 h 6858000"/>
              <a:gd name="connsiteX2" fmla="*/ 9107057 w 12182427"/>
              <a:gd name="connsiteY2" fmla="*/ 344908 h 6858000"/>
              <a:gd name="connsiteX3" fmla="*/ 11620328 w 12182427"/>
              <a:gd name="connsiteY3" fmla="*/ 344908 h 6858000"/>
              <a:gd name="connsiteX4" fmla="*/ 11620328 w 12182427"/>
              <a:gd name="connsiteY4" fmla="*/ 1116000 h 6858000"/>
              <a:gd name="connsiteX5" fmla="*/ 5575106 w 12182427"/>
              <a:gd name="connsiteY5" fmla="*/ 1116000 h 6858000"/>
              <a:gd name="connsiteX6" fmla="*/ 5550052 w 12182427"/>
              <a:gd name="connsiteY6" fmla="*/ 318052 h 6858000"/>
              <a:gd name="connsiteX7" fmla="*/ 5550052 w 12182427"/>
              <a:gd name="connsiteY7" fmla="*/ 1116000 h 6858000"/>
              <a:gd name="connsiteX8" fmla="*/ 5359401 w 12182427"/>
              <a:gd name="connsiteY8" fmla="*/ 1116000 h 6858000"/>
              <a:gd name="connsiteX9" fmla="*/ 5359401 w 12182427"/>
              <a:gd name="connsiteY9" fmla="*/ 6372000 h 6858000"/>
              <a:gd name="connsiteX10" fmla="*/ 5359401 w 12182427"/>
              <a:gd name="connsiteY10" fmla="*/ 6480000 h 6858000"/>
              <a:gd name="connsiteX11" fmla="*/ 11839401 w 12182427"/>
              <a:gd name="connsiteY11" fmla="*/ 6480000 h 6858000"/>
              <a:gd name="connsiteX12" fmla="*/ 11839401 w 12182427"/>
              <a:gd name="connsiteY12" fmla="*/ 6372000 h 6858000"/>
              <a:gd name="connsiteX13" fmla="*/ 11839301 w 12182427"/>
              <a:gd name="connsiteY13" fmla="*/ 6372000 h 6858000"/>
              <a:gd name="connsiteX14" fmla="*/ 11839301 w 12182427"/>
              <a:gd name="connsiteY14" fmla="*/ 1116000 h 6858000"/>
              <a:gd name="connsiteX15" fmla="*/ 11645381 w 12182427"/>
              <a:gd name="connsiteY15" fmla="*/ 1116000 h 6858000"/>
              <a:gd name="connsiteX16" fmla="*/ 11645381 w 12182427"/>
              <a:gd name="connsiteY16" fmla="*/ 318052 h 6858000"/>
              <a:gd name="connsiteX17" fmla="*/ 11620328 w 12182427"/>
              <a:gd name="connsiteY17" fmla="*/ 318052 h 6858000"/>
              <a:gd name="connsiteX18" fmla="*/ 9107057 w 12182427"/>
              <a:gd name="connsiteY18" fmla="*/ 318052 h 6858000"/>
              <a:gd name="connsiteX19" fmla="*/ 8088376 w 12182427"/>
              <a:gd name="connsiteY19" fmla="*/ 318052 h 6858000"/>
              <a:gd name="connsiteX20" fmla="*/ 5575106 w 12182427"/>
              <a:gd name="connsiteY20" fmla="*/ 318052 h 6858000"/>
              <a:gd name="connsiteX21" fmla="*/ 0 w 12182427"/>
              <a:gd name="connsiteY21" fmla="*/ 0 h 6858000"/>
              <a:gd name="connsiteX22" fmla="*/ 12182427 w 12182427"/>
              <a:gd name="connsiteY22" fmla="*/ 0 h 6858000"/>
              <a:gd name="connsiteX23" fmla="*/ 12182427 w 12182427"/>
              <a:gd name="connsiteY23" fmla="*/ 6858000 h 6858000"/>
              <a:gd name="connsiteX24" fmla="*/ 0 w 1218242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82427" h="6858000">
                <a:moveTo>
                  <a:pt x="5575106" y="344908"/>
                </a:moveTo>
                <a:lnTo>
                  <a:pt x="8088376" y="344908"/>
                </a:lnTo>
                <a:lnTo>
                  <a:pt x="9107057" y="344908"/>
                </a:lnTo>
                <a:lnTo>
                  <a:pt x="11620328" y="344908"/>
                </a:lnTo>
                <a:lnTo>
                  <a:pt x="11620328" y="1116000"/>
                </a:lnTo>
                <a:lnTo>
                  <a:pt x="5575106" y="1116000"/>
                </a:lnTo>
                <a:close/>
                <a:moveTo>
                  <a:pt x="5550052" y="318052"/>
                </a:moveTo>
                <a:lnTo>
                  <a:pt x="5550052" y="1116000"/>
                </a:lnTo>
                <a:lnTo>
                  <a:pt x="5359401" y="1116000"/>
                </a:lnTo>
                <a:lnTo>
                  <a:pt x="5359401" y="6372000"/>
                </a:lnTo>
                <a:lnTo>
                  <a:pt x="5359401" y="6480000"/>
                </a:lnTo>
                <a:lnTo>
                  <a:pt x="11839401" y="6480000"/>
                </a:lnTo>
                <a:lnTo>
                  <a:pt x="11839401" y="6372000"/>
                </a:lnTo>
                <a:lnTo>
                  <a:pt x="11839301" y="6372000"/>
                </a:lnTo>
                <a:lnTo>
                  <a:pt x="11839301" y="1116000"/>
                </a:lnTo>
                <a:lnTo>
                  <a:pt x="11645381" y="1116000"/>
                </a:lnTo>
                <a:lnTo>
                  <a:pt x="11645381" y="318052"/>
                </a:lnTo>
                <a:lnTo>
                  <a:pt x="11620328" y="318052"/>
                </a:lnTo>
                <a:lnTo>
                  <a:pt x="9107057" y="318052"/>
                </a:lnTo>
                <a:lnTo>
                  <a:pt x="8088376" y="318052"/>
                </a:lnTo>
                <a:lnTo>
                  <a:pt x="5575106" y="318052"/>
                </a:lnTo>
                <a:close/>
                <a:moveTo>
                  <a:pt x="0" y="0"/>
                </a:moveTo>
                <a:lnTo>
                  <a:pt x="12182427" y="0"/>
                </a:lnTo>
                <a:lnTo>
                  <a:pt x="1218242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C2081F54-33CE-4EB9-AFD0-C8B80FAE2FF9}"/>
              </a:ext>
            </a:extLst>
          </p:cNvPr>
          <p:cNvSpPr txBox="1">
            <a:spLocks/>
          </p:cNvSpPr>
          <p:nvPr/>
        </p:nvSpPr>
        <p:spPr>
          <a:xfrm>
            <a:off x="142960" y="503857"/>
            <a:ext cx="4221221" cy="20740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4"/>
                </a:solidFill>
              </a:rPr>
              <a:t>Contact information </a:t>
            </a:r>
          </a:p>
        </p:txBody>
      </p:sp>
      <p:pic>
        <p:nvPicPr>
          <p:cNvPr id="5" name="Graphic 4" descr="Boardroom">
            <a:extLst>
              <a:ext uri="{FF2B5EF4-FFF2-40B4-BE49-F238E27FC236}">
                <a16:creationId xmlns:a16="http://schemas.microsoft.com/office/drawing/2014/main" id="{B16B2071-BBE2-417C-A406-0FF13C2086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93360" y="1575264"/>
            <a:ext cx="532745" cy="5327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9D37BC2-1204-468C-9A05-37511FABE576}"/>
              </a:ext>
            </a:extLst>
          </p:cNvPr>
          <p:cNvGrpSpPr/>
          <p:nvPr/>
        </p:nvGrpSpPr>
        <p:grpSpPr>
          <a:xfrm>
            <a:off x="5374877" y="1617130"/>
            <a:ext cx="5408249" cy="687959"/>
            <a:chOff x="542501" y="97520"/>
            <a:chExt cx="5408249" cy="68795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C955842-89C6-4555-80C1-6CF377F6983E}"/>
                </a:ext>
              </a:extLst>
            </p:cNvPr>
            <p:cNvSpPr/>
            <p:nvPr/>
          </p:nvSpPr>
          <p:spPr>
            <a:xfrm>
              <a:off x="542501" y="115490"/>
              <a:ext cx="5408249" cy="66998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93C0BE1-FF3F-487C-95BD-2C854247A76C}"/>
                </a:ext>
              </a:extLst>
            </p:cNvPr>
            <p:cNvSpPr txBox="1"/>
            <p:nvPr/>
          </p:nvSpPr>
          <p:spPr>
            <a:xfrm>
              <a:off x="542501" y="97520"/>
              <a:ext cx="4221222" cy="669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907" tIns="70907" rIns="70907" bIns="70907" numCol="1" spcCol="1270" anchor="ctr" anchorCtr="0">
              <a:noAutofit/>
            </a:bodyPr>
            <a:lstStyle/>
            <a:p>
              <a:pPr marL="0" lvl="0" indent="0" algn="l" defTabSz="1244600"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dirty="0">
                  <a:solidFill>
                    <a:schemeClr val="bg1"/>
                  </a:solidFill>
                </a:rPr>
                <a:t>Academic Tutoring Center</a:t>
              </a:r>
              <a:br>
                <a:rPr lang="en-US" sz="2400" kern="1200" dirty="0">
                  <a:solidFill>
                    <a:schemeClr val="bg1"/>
                  </a:solidFill>
                </a:rPr>
              </a:br>
              <a:r>
                <a:rPr lang="en-US" sz="2400" kern="1200" dirty="0">
                  <a:solidFill>
                    <a:schemeClr val="bg1"/>
                  </a:solidFill>
                </a:rPr>
                <a:t>PCC </a:t>
              </a:r>
              <a:r>
                <a:rPr lang="en-US" sz="2400" kern="1200" dirty="0" err="1">
                  <a:solidFill>
                    <a:schemeClr val="bg1"/>
                  </a:solidFill>
                </a:rPr>
                <a:t>Temekai</a:t>
              </a:r>
              <a:r>
                <a:rPr lang="en-US" sz="2400" kern="1200" dirty="0">
                  <a:solidFill>
                    <a:schemeClr val="bg1"/>
                  </a:solidFill>
                </a:rPr>
                <a:t> Building, 2</a:t>
              </a:r>
              <a:r>
                <a:rPr lang="en-US" sz="2400" kern="1200" baseline="30000" dirty="0">
                  <a:solidFill>
                    <a:schemeClr val="bg1"/>
                  </a:solidFill>
                </a:rPr>
                <a:t>nd</a:t>
              </a:r>
              <a:r>
                <a:rPr lang="en-US" sz="2400" kern="1200" dirty="0">
                  <a:solidFill>
                    <a:schemeClr val="bg1"/>
                  </a:solidFill>
                </a:rPr>
                <a:t> </a:t>
              </a:r>
              <a:r>
                <a:rPr lang="en-US" sz="2400" dirty="0">
                  <a:solidFill>
                    <a:schemeClr val="bg1"/>
                  </a:solidFill>
                </a:rPr>
                <a:t>Floor</a:t>
              </a:r>
              <a:endParaRPr lang="en-US" sz="2400" b="0" kern="1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8B1B2FD-3ECF-47FB-B4B1-24201286CB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" y="1906929"/>
            <a:ext cx="3728408" cy="4748247"/>
          </a:xfrm>
          <a:prstGeom prst="rect">
            <a:avLst/>
          </a:prstGeom>
        </p:spPr>
      </p:pic>
      <p:graphicFrame>
        <p:nvGraphicFramePr>
          <p:cNvPr id="4" name="Content Placeholder 2" descr="Smartart - Contact Icon Vertical List">
            <a:extLst>
              <a:ext uri="{FF2B5EF4-FFF2-40B4-BE49-F238E27FC236}">
                <a16:creationId xmlns:a16="http://schemas.microsoft.com/office/drawing/2014/main" id="{338F2F5C-C117-49A4-A125-CFE05C26A1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743152"/>
              </p:ext>
            </p:extLst>
          </p:nvPr>
        </p:nvGraphicFramePr>
        <p:xfrm>
          <a:off x="4586981" y="2577883"/>
          <a:ext cx="6126786" cy="3674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6572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1947-601B-4582-BB9D-396DECE1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320" y="1920007"/>
            <a:ext cx="10765972" cy="1043353"/>
          </a:xfrm>
        </p:spPr>
        <p:txBody>
          <a:bodyPr>
            <a:normAutofit fontScale="90000"/>
          </a:bodyPr>
          <a:lstStyle/>
          <a:p>
            <a:r>
              <a:rPr lang="en-US" dirty="0"/>
              <a:t>Questions? Comments? Random Thoughts?</a:t>
            </a:r>
            <a:br>
              <a:rPr lang="en-PW" sz="2200" dirty="0"/>
            </a:br>
            <a:br>
              <a:rPr lang="en-US" dirty="0"/>
            </a:br>
            <a:endParaRPr lang="en-US" sz="2000" i="0" dirty="0"/>
          </a:p>
        </p:txBody>
      </p:sp>
      <p:pic>
        <p:nvPicPr>
          <p:cNvPr id="1026" name="Picture 2" descr="3 Tips to Handle Questions and Answers During a Presentation">
            <a:extLst>
              <a:ext uri="{FF2B5EF4-FFF2-40B4-BE49-F238E27FC236}">
                <a16:creationId xmlns:a16="http://schemas.microsoft.com/office/drawing/2014/main" id="{55DB41D2-DDD4-421D-95BE-BB905DF5A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63" y="2621830"/>
            <a:ext cx="6221568" cy="349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61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CF3E1E-E8D1-4425-8F77-E51A5D3EAA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496" y="840309"/>
            <a:ext cx="2346896" cy="23468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817D602-E8A8-4B4F-8406-BEF98F67A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474" y="324610"/>
            <a:ext cx="2346896" cy="23468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BE2BAC-61C8-41B2-850B-558C3FBA2C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571" y="3429000"/>
            <a:ext cx="2210975" cy="2210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47442-5123-41CB-9001-354D66F03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451" y="840309"/>
            <a:ext cx="2346897" cy="23468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5CB81B-D809-4034-A51E-EA9131CF9F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2430" y="349134"/>
            <a:ext cx="2346898" cy="23468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9E371C-14F4-43CE-A670-9EBFCC0453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169" y="3512128"/>
            <a:ext cx="2210975" cy="2210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528F91-3620-4DED-9EA1-DCA440C2C3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6370" y="4322415"/>
            <a:ext cx="2210975" cy="22109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C68E726-4727-4EE0-B965-B271CEB7D8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8131" y="4425729"/>
            <a:ext cx="2137756" cy="21377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5C667C-F610-4E1E-8E6C-31021CE37A61}"/>
              </a:ext>
            </a:extLst>
          </p:cNvPr>
          <p:cNvSpPr txBox="1"/>
          <p:nvPr/>
        </p:nvSpPr>
        <p:spPr>
          <a:xfrm>
            <a:off x="99753" y="357446"/>
            <a:ext cx="19907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SCAN YOUR PROGRAM QR CODE TO OBTAIN YOUR INTERNSHIP DOCUMENTS. SCAN THE FB CODE TO JOIN THE FB GROUP.</a:t>
            </a:r>
            <a:endParaRPr lang="en-PW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21A04C-CDEB-4116-9DB1-F714B4D294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08692" y="3749565"/>
            <a:ext cx="2137756" cy="2137756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8740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5A486-E089-4C54-A68A-60CB694A5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0639" y="2458622"/>
            <a:ext cx="4324004" cy="1940756"/>
          </a:xfrm>
        </p:spPr>
        <p:txBody>
          <a:bodyPr>
            <a:normAutofit/>
          </a:bodyPr>
          <a:lstStyle/>
          <a:p>
            <a:r>
              <a:rPr lang="en-US" sz="6000" dirty="0"/>
              <a:t>Overview</a:t>
            </a:r>
          </a:p>
        </p:txBody>
      </p:sp>
      <p:graphicFrame>
        <p:nvGraphicFramePr>
          <p:cNvPr id="3" name="Content Placeholder 2" descr="Smartart Placeholder">
            <a:extLst>
              <a:ext uri="{FF2B5EF4-FFF2-40B4-BE49-F238E27FC236}">
                <a16:creationId xmlns:a16="http://schemas.microsoft.com/office/drawing/2014/main" id="{D41CF951-56CC-434C-A55F-04ED1686AC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4412449"/>
              </p:ext>
            </p:extLst>
          </p:nvPr>
        </p:nvGraphicFramePr>
        <p:xfrm>
          <a:off x="4271554" y="770985"/>
          <a:ext cx="5254831" cy="577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6371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1947-601B-4582-BB9D-396DECE1C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677" y="1398788"/>
            <a:ext cx="4875230" cy="5052646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The internship program is a collaborative training arrangement between the college and employer; 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it provides students the opportunity to acquire educationally related work experience; </a:t>
            </a:r>
            <a:br>
              <a:rPr lang="en-US" sz="3100" dirty="0"/>
            </a:br>
            <a:br>
              <a:rPr lang="en-US" sz="3100" dirty="0"/>
            </a:br>
            <a:r>
              <a:rPr lang="en-US" sz="3100" dirty="0"/>
              <a:t>students are able to enhance their skills, which may lead to permanent employment or to pursue further education.</a:t>
            </a:r>
            <a:br>
              <a:rPr lang="en-PW" sz="2200" dirty="0"/>
            </a:br>
            <a:r>
              <a:rPr lang="en-US" sz="2200" dirty="0"/>
              <a:t> </a:t>
            </a:r>
            <a:br>
              <a:rPr lang="en-PW" sz="2200" dirty="0"/>
            </a:br>
            <a:br>
              <a:rPr lang="en-PW" sz="2200" dirty="0"/>
            </a:br>
            <a:br>
              <a:rPr lang="en-US" dirty="0"/>
            </a:br>
            <a:endParaRPr lang="en-US" sz="2000" i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2C27E3-9AF8-4DE5-8725-074B5D409895}"/>
              </a:ext>
            </a:extLst>
          </p:cNvPr>
          <p:cNvSpPr txBox="1"/>
          <p:nvPr/>
        </p:nvSpPr>
        <p:spPr>
          <a:xfrm rot="16200000">
            <a:off x="4053231" y="3891590"/>
            <a:ext cx="4698979" cy="584775"/>
          </a:xfrm>
          <a:prstGeom prst="rect">
            <a:avLst/>
          </a:prstGeom>
          <a:solidFill>
            <a:schemeClr val="accent5">
              <a:lumMod val="75000"/>
              <a:alpha val="5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i="1" dirty="0">
                <a:solidFill>
                  <a:prstClr val="white"/>
                </a:solidFill>
              </a:rPr>
              <a:t>Goals of the Internship Program</a:t>
            </a:r>
            <a:endParaRPr lang="en-PW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D0E22C-BC6B-4726-92D7-0B53BCA4E293}"/>
              </a:ext>
            </a:extLst>
          </p:cNvPr>
          <p:cNvSpPr txBox="1"/>
          <p:nvPr/>
        </p:nvSpPr>
        <p:spPr>
          <a:xfrm>
            <a:off x="6854028" y="1398788"/>
            <a:ext cx="54847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SzPct val="80000"/>
              <a:buFont typeface="Wingdings" panose="05000000000000000000" pitchFamily="2" charset="2"/>
              <a:buChar char=""/>
            </a:pPr>
            <a:r>
              <a:rPr lang="en-US" sz="2800" i="1" dirty="0">
                <a:solidFill>
                  <a:prstClr val="white"/>
                </a:solidFill>
                <a:ea typeface="+mj-ea"/>
                <a:cs typeface="+mj-cs"/>
              </a:rPr>
              <a:t>To promote the development of skills and abilities relevant to productive employment to meet the needs of the communities.</a:t>
            </a:r>
          </a:p>
          <a:p>
            <a:pPr marL="457200" indent="-457200">
              <a:buSzPct val="80000"/>
              <a:buFont typeface="Wingdings" panose="05000000000000000000" pitchFamily="2" charset="2"/>
              <a:buChar char=""/>
            </a:pPr>
            <a:r>
              <a:rPr lang="en-US" sz="2800" i="1" dirty="0">
                <a:solidFill>
                  <a:prstClr val="white"/>
                </a:solidFill>
                <a:ea typeface="+mj-ea"/>
                <a:cs typeface="+mj-cs"/>
              </a:rPr>
              <a:t>To assist graduates in obtaining meaningful and productive employment.</a:t>
            </a:r>
          </a:p>
          <a:p>
            <a:pPr marL="457200" indent="-457200">
              <a:buSzPct val="80000"/>
              <a:buFont typeface="Wingdings" panose="05000000000000000000" pitchFamily="2" charset="2"/>
              <a:buChar char=""/>
            </a:pPr>
            <a:r>
              <a:rPr lang="en-US" sz="2800" i="1" dirty="0">
                <a:solidFill>
                  <a:prstClr val="white"/>
                </a:solidFill>
                <a:ea typeface="+mj-ea"/>
                <a:cs typeface="+mj-cs"/>
              </a:rPr>
              <a:t>To promote the participation of community and employers in curriculum review and development.</a:t>
            </a:r>
          </a:p>
          <a:p>
            <a:pPr marL="457200" indent="-457200">
              <a:buSzPct val="80000"/>
              <a:buFont typeface="Wingdings" panose="05000000000000000000" pitchFamily="2" charset="2"/>
              <a:buChar char=""/>
            </a:pPr>
            <a:r>
              <a:rPr lang="en-US" sz="2800" i="1" dirty="0">
                <a:solidFill>
                  <a:prstClr val="white"/>
                </a:solidFill>
                <a:ea typeface="+mj-ea"/>
                <a:cs typeface="+mj-cs"/>
              </a:rPr>
              <a:t>To assist in providing trained local manpower to meet the needs of the community.</a:t>
            </a:r>
            <a:endParaRPr lang="en-PW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139F48-9534-42DB-B5C8-B84AC710BB66}"/>
              </a:ext>
            </a:extLst>
          </p:cNvPr>
          <p:cNvSpPr txBox="1"/>
          <p:nvPr/>
        </p:nvSpPr>
        <p:spPr>
          <a:xfrm rot="16200000">
            <a:off x="-1916072" y="3494224"/>
            <a:ext cx="5052646" cy="861774"/>
          </a:xfrm>
          <a:prstGeom prst="rect">
            <a:avLst/>
          </a:prstGeom>
          <a:solidFill>
            <a:schemeClr val="accent5">
              <a:lumMod val="75000"/>
              <a:alpha val="5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prstClr val="white"/>
                </a:solidFill>
                <a:ea typeface="+mj-ea"/>
                <a:cs typeface="+mj-cs"/>
              </a:rPr>
              <a:t>Purpose of the Internship Program</a:t>
            </a:r>
            <a:br>
              <a:rPr lang="en-US" sz="3200" i="1" dirty="0">
                <a:solidFill>
                  <a:prstClr val="white"/>
                </a:solidFill>
                <a:ea typeface="+mj-ea"/>
                <a:cs typeface="+mj-cs"/>
              </a:rPr>
            </a:br>
            <a:endParaRPr lang="en-PW" dirty="0"/>
          </a:p>
        </p:txBody>
      </p:sp>
    </p:spTree>
    <p:extLst>
      <p:ext uri="{BB962C8B-B14F-4D97-AF65-F5344CB8AC3E}">
        <p14:creationId xmlns:p14="http://schemas.microsoft.com/office/powerpoint/2010/main" val="301066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3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AB378-F5D9-471C-8AE6-06F92B166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02251" y="84886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Placement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DF3B6-DFC2-442B-A090-014FECCCD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991" y="1076980"/>
            <a:ext cx="9444921" cy="4967288"/>
          </a:xfrm>
        </p:spPr>
        <p:txBody>
          <a:bodyPr>
            <a:no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After the student has registered and applied, request letters (for employers to allow student interns/service learners) are sent out to the agencies by the college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If an agency agrees to the request, a placement meeting is scheduled (Employer, Internship Coordinator, Intern/Service Learner)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If an agency denies the request, we go back to Step 1</a:t>
            </a:r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en-US" sz="1800" dirty="0"/>
              <a:t>DURING THE PLACEMENT MEETING</a:t>
            </a:r>
          </a:p>
          <a:p>
            <a:pPr marL="457200" lvl="1" indent="0">
              <a:buNone/>
            </a:pPr>
            <a:r>
              <a:rPr lang="en-US" sz="1800" dirty="0"/>
              <a:t>The Internship Coordinator will introduce the student intern to the employer, </a:t>
            </a:r>
          </a:p>
          <a:p>
            <a:pPr marL="457200" lvl="1" indent="0">
              <a:buNone/>
            </a:pPr>
            <a:r>
              <a:rPr lang="en-US" sz="1800" dirty="0"/>
              <a:t>distribute and explain the internship packets. </a:t>
            </a:r>
          </a:p>
          <a:p>
            <a:pPr marL="457200" lvl="1" indent="0">
              <a:lnSpc>
                <a:spcPct val="50000"/>
              </a:lnSpc>
              <a:buNone/>
            </a:pPr>
            <a:endParaRPr lang="en-US" sz="1400" dirty="0"/>
          </a:p>
          <a:p>
            <a:pPr marL="457200" lvl="1" indent="0">
              <a:buNone/>
            </a:pPr>
            <a:r>
              <a:rPr lang="en-US" sz="2000" dirty="0"/>
              <a:t>PACKETS:</a:t>
            </a:r>
          </a:p>
          <a:p>
            <a:pPr marL="800100" lvl="1" indent="-342900">
              <a:buAutoNum type="arabicPeriod"/>
            </a:pPr>
            <a:r>
              <a:rPr lang="en-US" sz="1800" dirty="0"/>
              <a:t>Student Packets</a:t>
            </a:r>
          </a:p>
          <a:p>
            <a:pPr marL="457200" lvl="1" indent="0">
              <a:buNone/>
            </a:pPr>
            <a:r>
              <a:rPr lang="en-US" sz="1800" dirty="0"/>
              <a:t>       * Internship Syllabus</a:t>
            </a:r>
          </a:p>
          <a:p>
            <a:pPr marL="457200" lvl="1" indent="0">
              <a:buNone/>
            </a:pPr>
            <a:r>
              <a:rPr lang="en-US" sz="1800" dirty="0"/>
              <a:t>       * Internship Guidelines</a:t>
            </a:r>
          </a:p>
          <a:p>
            <a:pPr marL="457200" lvl="1" indent="0">
              <a:buNone/>
            </a:pPr>
            <a:r>
              <a:rPr lang="en-US" sz="1800" dirty="0"/>
              <a:t>       * Task List</a:t>
            </a:r>
          </a:p>
          <a:p>
            <a:pPr marL="457200" lvl="1" indent="0">
              <a:buNone/>
            </a:pPr>
            <a:r>
              <a:rPr lang="en-US" sz="1800" dirty="0"/>
              <a:t>       * Student Evaluation</a:t>
            </a:r>
          </a:p>
          <a:p>
            <a:pPr marL="457200" lvl="1" indent="0">
              <a:buNone/>
            </a:pPr>
            <a:r>
              <a:rPr lang="en-US" sz="1800" dirty="0"/>
              <a:t>       * Timesheet (Depending on Agency)</a:t>
            </a:r>
          </a:p>
          <a:p>
            <a:pPr marL="800100" lvl="1" indent="-342900">
              <a:buFont typeface="+mj-lt"/>
              <a:buAutoNum type="arabicPeriod"/>
            </a:pPr>
            <a:endParaRPr lang="en-US" sz="1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583C8D-7F35-4C40-8BF9-EB69263851D4}"/>
              </a:ext>
            </a:extLst>
          </p:cNvPr>
          <p:cNvGrpSpPr/>
          <p:nvPr/>
        </p:nvGrpSpPr>
        <p:grpSpPr>
          <a:xfrm>
            <a:off x="8524874" y="2257425"/>
            <a:ext cx="3591593" cy="2889895"/>
            <a:chOff x="8524874" y="2257425"/>
            <a:chExt cx="3591593" cy="2889895"/>
          </a:xfrm>
        </p:grpSpPr>
        <p:sp>
          <p:nvSpPr>
            <p:cNvPr id="6" name="Star: 7 Points 5">
              <a:extLst>
                <a:ext uri="{FF2B5EF4-FFF2-40B4-BE49-F238E27FC236}">
                  <a16:creationId xmlns:a16="http://schemas.microsoft.com/office/drawing/2014/main" id="{F4FEE58A-A3D0-4BA9-A393-2EAD8CC068DB}"/>
                </a:ext>
              </a:extLst>
            </p:cNvPr>
            <p:cNvSpPr/>
            <p:nvPr/>
          </p:nvSpPr>
          <p:spPr>
            <a:xfrm>
              <a:off x="8524874" y="2257425"/>
              <a:ext cx="3591593" cy="2889895"/>
            </a:xfrm>
            <a:prstGeom prst="star7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W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C1C884-FBFF-436C-86A1-74955E1E5CAD}"/>
                </a:ext>
              </a:extLst>
            </p:cNvPr>
            <p:cNvSpPr txBox="1"/>
            <p:nvPr/>
          </p:nvSpPr>
          <p:spPr>
            <a:xfrm>
              <a:off x="8739528" y="2910380"/>
              <a:ext cx="2978085" cy="1590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>
                <a:lnSpc>
                  <a:spcPct val="90000"/>
                </a:lnSpc>
                <a:spcBef>
                  <a:spcPts val="500"/>
                </a:spcBef>
              </a:pPr>
              <a:r>
                <a:rPr lang="en-US" dirty="0">
                  <a:solidFill>
                    <a:prstClr val="white"/>
                  </a:solidFill>
                </a:rPr>
                <a:t>The employer may ask some common interview-type questions.  E.g. “What do you expect to learn?”, “Why did you choose our agency?”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6E56A70-9D7B-4518-A0A6-843EB32AB5C5}"/>
              </a:ext>
            </a:extLst>
          </p:cNvPr>
          <p:cNvSpPr txBox="1"/>
          <p:nvPr/>
        </p:nvSpPr>
        <p:spPr>
          <a:xfrm>
            <a:off x="7639050" y="5147320"/>
            <a:ext cx="44774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At the conclusion of the meeting, an agreement will be signed by all parties involved. This agreement will ensure that everyone involved is aware of their respective responsibilities during this time. </a:t>
            </a:r>
            <a:endParaRPr lang="en-PW" sz="2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CCEB4-3EDC-414F-9192-098A0EDE5201}"/>
              </a:ext>
            </a:extLst>
          </p:cNvPr>
          <p:cNvSpPr txBox="1"/>
          <p:nvPr/>
        </p:nvSpPr>
        <p:spPr>
          <a:xfrm>
            <a:off x="3818778" y="4808766"/>
            <a:ext cx="314399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AutoNum type="arabicPeriod" startAt="2"/>
            </a:pPr>
            <a:r>
              <a:rPr lang="en-US" dirty="0">
                <a:solidFill>
                  <a:schemeClr val="bg1"/>
                </a:solidFill>
              </a:rPr>
              <a:t>Employer Packets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       * Internship Syllabus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       * Internship Guidelines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       * Task List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       * Employer Evaluation </a:t>
            </a:r>
          </a:p>
          <a:p>
            <a:pPr lvl="1"/>
            <a:endParaRPr lang="en-US" sz="1400" dirty="0"/>
          </a:p>
          <a:p>
            <a:endParaRPr lang="en-PW" dirty="0"/>
          </a:p>
        </p:txBody>
      </p:sp>
    </p:spTree>
    <p:extLst>
      <p:ext uri="{BB962C8B-B14F-4D97-AF65-F5344CB8AC3E}">
        <p14:creationId xmlns:p14="http://schemas.microsoft.com/office/powerpoint/2010/main" val="194305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7F9F-0819-4DFE-A336-E485CFCE8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3593" y="1892786"/>
            <a:ext cx="4148407" cy="1325563"/>
          </a:xfrm>
        </p:spPr>
        <p:txBody>
          <a:bodyPr>
            <a:no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 Contact HOURS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85D91A-1E67-4CA8-8F16-9F6F630A8E17}"/>
              </a:ext>
            </a:extLst>
          </p:cNvPr>
          <p:cNvSpPr/>
          <p:nvPr/>
        </p:nvSpPr>
        <p:spPr>
          <a:xfrm>
            <a:off x="465557" y="628804"/>
            <a:ext cx="839745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For the following programs:</a:t>
            </a:r>
          </a:p>
          <a:p>
            <a:r>
              <a:rPr lang="en-PW" sz="3200" dirty="0">
                <a:solidFill>
                  <a:schemeClr val="bg1"/>
                </a:solidFill>
              </a:rPr>
              <a:t>AG, BA, BU, CJ, IT, LS, OA, PW, SC, TH</a:t>
            </a:r>
          </a:p>
          <a:p>
            <a:r>
              <a:rPr lang="en-PW" sz="4000" dirty="0">
                <a:solidFill>
                  <a:schemeClr val="bg1"/>
                </a:solidFill>
              </a:rPr>
              <a:t>96 hours</a:t>
            </a:r>
            <a:r>
              <a:rPr lang="en-US" sz="4000" dirty="0">
                <a:solidFill>
                  <a:schemeClr val="bg1"/>
                </a:solidFill>
              </a:rPr>
              <a:t> at the worksite </a:t>
            </a:r>
            <a:r>
              <a:rPr lang="en-US" sz="2400" dirty="0">
                <a:solidFill>
                  <a:schemeClr val="bg1"/>
                </a:solidFill>
              </a:rPr>
              <a:t>(before semester ends)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2A827F-CB25-4E26-A092-0797D8EF7505}"/>
              </a:ext>
            </a:extLst>
          </p:cNvPr>
          <p:cNvSpPr/>
          <p:nvPr/>
        </p:nvSpPr>
        <p:spPr>
          <a:xfrm>
            <a:off x="465557" y="2502486"/>
            <a:ext cx="81402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For the following programs: </a:t>
            </a:r>
          </a:p>
          <a:p>
            <a:r>
              <a:rPr lang="en-PW" sz="3200" dirty="0">
                <a:solidFill>
                  <a:schemeClr val="bg1"/>
                </a:solidFill>
              </a:rPr>
              <a:t>AC, CT, ED, ET, GE, SE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128 hours at the worksite </a:t>
            </a:r>
            <a:r>
              <a:rPr lang="en-US" sz="2400" dirty="0">
                <a:solidFill>
                  <a:schemeClr val="bg1"/>
                </a:solidFill>
              </a:rPr>
              <a:t>(before semester ends)</a:t>
            </a:r>
            <a:endParaRPr lang="en-PW" sz="4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F4FB2F-E5CD-4C46-940C-9D6CAC17269E}"/>
              </a:ext>
            </a:extLst>
          </p:cNvPr>
          <p:cNvSpPr txBox="1"/>
          <p:nvPr/>
        </p:nvSpPr>
        <p:spPr>
          <a:xfrm>
            <a:off x="465557" y="4376168"/>
            <a:ext cx="72258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Your class schedules will indicate the “class times” of 8:00 a.m. – 5:00 p.m. HOWEVER, your schedule is flexible, provided that it is </a:t>
            </a:r>
            <a:r>
              <a:rPr lang="en-US" sz="2400" u="sng" dirty="0">
                <a:solidFill>
                  <a:schemeClr val="bg1"/>
                </a:solidFill>
              </a:rPr>
              <a:t>approved</a:t>
            </a:r>
            <a:r>
              <a:rPr lang="en-US" sz="2400" dirty="0">
                <a:solidFill>
                  <a:schemeClr val="bg1"/>
                </a:solidFill>
              </a:rPr>
              <a:t> by your work supervisor. You are recommended to work a minimum of 3-4 hours each day, but no more than 8 hours a day.</a:t>
            </a:r>
            <a:endParaRPr lang="en-PW" sz="2400" dirty="0">
              <a:solidFill>
                <a:schemeClr val="bg1"/>
              </a:solidFill>
            </a:endParaRPr>
          </a:p>
        </p:txBody>
      </p:sp>
      <p:sp>
        <p:nvSpPr>
          <p:cNvPr id="7" name="Star: 7 Points 6">
            <a:extLst>
              <a:ext uri="{FF2B5EF4-FFF2-40B4-BE49-F238E27FC236}">
                <a16:creationId xmlns:a16="http://schemas.microsoft.com/office/drawing/2014/main" id="{4F501831-3D41-48CF-9A5A-5669F8B69AD4}"/>
              </a:ext>
            </a:extLst>
          </p:cNvPr>
          <p:cNvSpPr/>
          <p:nvPr/>
        </p:nvSpPr>
        <p:spPr>
          <a:xfrm>
            <a:off x="8043593" y="3348872"/>
            <a:ext cx="4038600" cy="3100216"/>
          </a:xfrm>
          <a:prstGeom prst="star7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Incomplete Hours = Failing Grade and Internship will be repeated</a:t>
            </a:r>
            <a:endParaRPr lang="en-PW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93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1F208-55F1-4D9F-8E12-96313B478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1001" y="217199"/>
            <a:ext cx="11277600" cy="897226"/>
          </a:xfrm>
        </p:spPr>
        <p:txBody>
          <a:bodyPr/>
          <a:lstStyle/>
          <a:p>
            <a:r>
              <a:rPr lang="en-US" dirty="0"/>
              <a:t>Workplace etiquette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8CA592-3525-4ED2-A6FA-05BEC4E49CA0}"/>
              </a:ext>
            </a:extLst>
          </p:cNvPr>
          <p:cNvSpPr txBox="1"/>
          <p:nvPr/>
        </p:nvSpPr>
        <p:spPr>
          <a:xfrm>
            <a:off x="3127248" y="1289304"/>
            <a:ext cx="892759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Arrive on time/Follow the approved work schedule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If work is missed, inform the appropriate person </a:t>
            </a:r>
            <a:r>
              <a:rPr lang="en-US" sz="2400" u="sng" dirty="0">
                <a:solidFill>
                  <a:schemeClr val="bg1"/>
                </a:solidFill>
              </a:rPr>
              <a:t>at least </a:t>
            </a:r>
            <a:r>
              <a:rPr lang="en-US" sz="2400" dirty="0">
                <a:solidFill>
                  <a:schemeClr val="bg1"/>
                </a:solidFill>
              </a:rPr>
              <a:t>24 hours ahead of time. Bring a doctor’s note if you were sick. Keep in mind that missing hours have to be made up!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Dress appropriately following the agency’s protocols (E.g. Business casual, skirts/slacks, blouse, safety shoes)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Use your indoor voice and speak professionally (avoid slang and no profanity)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Use professional protocols (communication, safety, confidentiality)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Do not conduct personal business during work time (personal calls/errands, social media, visits)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Show initiative and be courteous (do the extra work, be a team player!)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Keep an open mind: Be ready to learn, adapt, and change!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NETWORK!!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endParaRPr lang="en-PW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6A654C-F247-4D16-8A9E-B1E7BC090B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12" y="1289304"/>
            <a:ext cx="2633472" cy="2779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0CDF19-B833-474C-A40E-721EB2FC3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12" y="4243959"/>
            <a:ext cx="2633472" cy="242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98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90471-E093-4A79-A6BE-2FA65C606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229" y="1623664"/>
            <a:ext cx="5568385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Termination of internship/service learning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543C212-F468-4326-8015-F71B32DBDBDF}"/>
              </a:ext>
            </a:extLst>
          </p:cNvPr>
          <p:cNvSpPr/>
          <p:nvPr/>
        </p:nvSpPr>
        <p:spPr>
          <a:xfrm>
            <a:off x="337795" y="838200"/>
            <a:ext cx="5552849" cy="951890"/>
          </a:xfrm>
          <a:custGeom>
            <a:avLst/>
            <a:gdLst>
              <a:gd name="connsiteX0" fmla="*/ 0 w 5552849"/>
              <a:gd name="connsiteY0" fmla="*/ 95189 h 951890"/>
              <a:gd name="connsiteX1" fmla="*/ 95189 w 5552849"/>
              <a:gd name="connsiteY1" fmla="*/ 0 h 951890"/>
              <a:gd name="connsiteX2" fmla="*/ 5457660 w 5552849"/>
              <a:gd name="connsiteY2" fmla="*/ 0 h 951890"/>
              <a:gd name="connsiteX3" fmla="*/ 5552849 w 5552849"/>
              <a:gd name="connsiteY3" fmla="*/ 95189 h 951890"/>
              <a:gd name="connsiteX4" fmla="*/ 5552849 w 5552849"/>
              <a:gd name="connsiteY4" fmla="*/ 856701 h 951890"/>
              <a:gd name="connsiteX5" fmla="*/ 5457660 w 5552849"/>
              <a:gd name="connsiteY5" fmla="*/ 951890 h 951890"/>
              <a:gd name="connsiteX6" fmla="*/ 95189 w 5552849"/>
              <a:gd name="connsiteY6" fmla="*/ 951890 h 951890"/>
              <a:gd name="connsiteX7" fmla="*/ 0 w 5552849"/>
              <a:gd name="connsiteY7" fmla="*/ 856701 h 951890"/>
              <a:gd name="connsiteX8" fmla="*/ 0 w 5552849"/>
              <a:gd name="connsiteY8" fmla="*/ 95189 h 95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52849" h="951890">
                <a:moveTo>
                  <a:pt x="0" y="95189"/>
                </a:moveTo>
                <a:cubicBezTo>
                  <a:pt x="0" y="42618"/>
                  <a:pt x="42618" y="0"/>
                  <a:pt x="95189" y="0"/>
                </a:cubicBezTo>
                <a:lnTo>
                  <a:pt x="5457660" y="0"/>
                </a:lnTo>
                <a:cubicBezTo>
                  <a:pt x="5510231" y="0"/>
                  <a:pt x="5552849" y="42618"/>
                  <a:pt x="5552849" y="95189"/>
                </a:cubicBezTo>
                <a:lnTo>
                  <a:pt x="5552849" y="856701"/>
                </a:lnTo>
                <a:cubicBezTo>
                  <a:pt x="5552849" y="909272"/>
                  <a:pt x="5510231" y="951890"/>
                  <a:pt x="5457660" y="951890"/>
                </a:cubicBezTo>
                <a:lnTo>
                  <a:pt x="95189" y="951890"/>
                </a:lnTo>
                <a:cubicBezTo>
                  <a:pt x="42618" y="951890"/>
                  <a:pt x="0" y="909272"/>
                  <a:pt x="0" y="856701"/>
                </a:cubicBezTo>
                <a:lnTo>
                  <a:pt x="0" y="95189"/>
                </a:lnTo>
                <a:close/>
              </a:path>
            </a:pathLst>
          </a:custGeom>
          <a:noFill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320" tIns="119320" rIns="1321179" bIns="119320" numCol="1" spcCol="1270" anchor="ctr" anchorCtr="0">
            <a:noAutofit/>
          </a:bodyPr>
          <a:lstStyle/>
          <a:p>
            <a:pPr marL="0" lvl="0" indent="0" algn="ctr" defTabSz="1066800" rtl="0" eaLnBrk="1" latinLnBrk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Students may have their internship/service learning terminated if they:</a:t>
            </a:r>
            <a:endParaRPr lang="en-PW" sz="2400" kern="12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430400-9EE8-442C-AFC6-AE2D8EF9C547}"/>
              </a:ext>
            </a:extLst>
          </p:cNvPr>
          <p:cNvGrpSpPr/>
          <p:nvPr/>
        </p:nvGrpSpPr>
        <p:grpSpPr>
          <a:xfrm>
            <a:off x="986466" y="1533608"/>
            <a:ext cx="5002656" cy="1340579"/>
            <a:chOff x="986466" y="1533608"/>
            <a:chExt cx="5002656" cy="1340579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CE6545E-56FF-48EF-8269-ECFF4C328F9F}"/>
                </a:ext>
              </a:extLst>
            </p:cNvPr>
            <p:cNvSpPr/>
            <p:nvPr/>
          </p:nvSpPr>
          <p:spPr>
            <a:xfrm>
              <a:off x="986466" y="1922297"/>
              <a:ext cx="5002656" cy="951890"/>
            </a:xfrm>
            <a:custGeom>
              <a:avLst/>
              <a:gdLst>
                <a:gd name="connsiteX0" fmla="*/ 0 w 5002656"/>
                <a:gd name="connsiteY0" fmla="*/ 95189 h 951890"/>
                <a:gd name="connsiteX1" fmla="*/ 95189 w 5002656"/>
                <a:gd name="connsiteY1" fmla="*/ 0 h 951890"/>
                <a:gd name="connsiteX2" fmla="*/ 4907467 w 5002656"/>
                <a:gd name="connsiteY2" fmla="*/ 0 h 951890"/>
                <a:gd name="connsiteX3" fmla="*/ 5002656 w 5002656"/>
                <a:gd name="connsiteY3" fmla="*/ 95189 h 951890"/>
                <a:gd name="connsiteX4" fmla="*/ 5002656 w 5002656"/>
                <a:gd name="connsiteY4" fmla="*/ 856701 h 951890"/>
                <a:gd name="connsiteX5" fmla="*/ 4907467 w 5002656"/>
                <a:gd name="connsiteY5" fmla="*/ 951890 h 951890"/>
                <a:gd name="connsiteX6" fmla="*/ 95189 w 5002656"/>
                <a:gd name="connsiteY6" fmla="*/ 951890 h 951890"/>
                <a:gd name="connsiteX7" fmla="*/ 0 w 5002656"/>
                <a:gd name="connsiteY7" fmla="*/ 856701 h 951890"/>
                <a:gd name="connsiteX8" fmla="*/ 0 w 5002656"/>
                <a:gd name="connsiteY8" fmla="*/ 95189 h 95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02656" h="951890">
                  <a:moveTo>
                    <a:pt x="0" y="95189"/>
                  </a:moveTo>
                  <a:cubicBezTo>
                    <a:pt x="0" y="42618"/>
                    <a:pt x="42618" y="0"/>
                    <a:pt x="95189" y="0"/>
                  </a:cubicBezTo>
                  <a:lnTo>
                    <a:pt x="4907467" y="0"/>
                  </a:lnTo>
                  <a:cubicBezTo>
                    <a:pt x="4960038" y="0"/>
                    <a:pt x="5002656" y="42618"/>
                    <a:pt x="5002656" y="95189"/>
                  </a:cubicBezTo>
                  <a:lnTo>
                    <a:pt x="5002656" y="856701"/>
                  </a:lnTo>
                  <a:cubicBezTo>
                    <a:pt x="5002656" y="909272"/>
                    <a:pt x="4960038" y="951890"/>
                    <a:pt x="4907467" y="951890"/>
                  </a:cubicBezTo>
                  <a:lnTo>
                    <a:pt x="95189" y="951890"/>
                  </a:lnTo>
                  <a:cubicBezTo>
                    <a:pt x="42618" y="951890"/>
                    <a:pt x="0" y="909272"/>
                    <a:pt x="0" y="856701"/>
                  </a:cubicBezTo>
                  <a:lnTo>
                    <a:pt x="0" y="9518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320" tIns="119320" rIns="1111623" bIns="1193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Violate workplace regulations/policies</a:t>
              </a:r>
              <a:endParaRPr lang="en-PW" sz="2400" kern="12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AC77BC6-E6E1-452B-AA3A-94D95722DDBE}"/>
                </a:ext>
              </a:extLst>
            </p:cNvPr>
            <p:cNvSpPr/>
            <p:nvPr/>
          </p:nvSpPr>
          <p:spPr>
            <a:xfrm>
              <a:off x="4996819" y="1533608"/>
              <a:ext cx="618728" cy="618728"/>
            </a:xfrm>
            <a:custGeom>
              <a:avLst/>
              <a:gdLst>
                <a:gd name="connsiteX0" fmla="*/ 0 w 618728"/>
                <a:gd name="connsiteY0" fmla="*/ 340300 h 618728"/>
                <a:gd name="connsiteX1" fmla="*/ 139214 w 618728"/>
                <a:gd name="connsiteY1" fmla="*/ 340300 h 618728"/>
                <a:gd name="connsiteX2" fmla="*/ 139214 w 618728"/>
                <a:gd name="connsiteY2" fmla="*/ 0 h 618728"/>
                <a:gd name="connsiteX3" fmla="*/ 479514 w 618728"/>
                <a:gd name="connsiteY3" fmla="*/ 0 h 618728"/>
                <a:gd name="connsiteX4" fmla="*/ 479514 w 618728"/>
                <a:gd name="connsiteY4" fmla="*/ 340300 h 618728"/>
                <a:gd name="connsiteX5" fmla="*/ 618728 w 618728"/>
                <a:gd name="connsiteY5" fmla="*/ 340300 h 618728"/>
                <a:gd name="connsiteX6" fmla="*/ 309364 w 618728"/>
                <a:gd name="connsiteY6" fmla="*/ 618728 h 618728"/>
                <a:gd name="connsiteX7" fmla="*/ 0 w 618728"/>
                <a:gd name="connsiteY7" fmla="*/ 340300 h 61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728" h="618728">
                  <a:moveTo>
                    <a:pt x="0" y="340300"/>
                  </a:moveTo>
                  <a:lnTo>
                    <a:pt x="139214" y="340300"/>
                  </a:lnTo>
                  <a:lnTo>
                    <a:pt x="139214" y="0"/>
                  </a:lnTo>
                  <a:lnTo>
                    <a:pt x="479514" y="0"/>
                  </a:lnTo>
                  <a:lnTo>
                    <a:pt x="479514" y="340300"/>
                  </a:lnTo>
                  <a:lnTo>
                    <a:pt x="618728" y="340300"/>
                  </a:lnTo>
                  <a:lnTo>
                    <a:pt x="309364" y="618728"/>
                  </a:lnTo>
                  <a:lnTo>
                    <a:pt x="0" y="3403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044" tIns="36830" rIns="176044" bIns="189965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900" kern="12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7134727-DC54-415D-BE94-D3EDB81D2226}"/>
              </a:ext>
            </a:extLst>
          </p:cNvPr>
          <p:cNvGrpSpPr/>
          <p:nvPr/>
        </p:nvGrpSpPr>
        <p:grpSpPr>
          <a:xfrm>
            <a:off x="1360041" y="2617706"/>
            <a:ext cx="5002656" cy="1340578"/>
            <a:chOff x="1360041" y="2617706"/>
            <a:chExt cx="5002656" cy="134057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868DCC7-22D1-4CB6-B15D-1C46586C6B45}"/>
                </a:ext>
              </a:extLst>
            </p:cNvPr>
            <p:cNvSpPr/>
            <p:nvPr/>
          </p:nvSpPr>
          <p:spPr>
            <a:xfrm>
              <a:off x="1360041" y="3006394"/>
              <a:ext cx="5002656" cy="951890"/>
            </a:xfrm>
            <a:custGeom>
              <a:avLst/>
              <a:gdLst>
                <a:gd name="connsiteX0" fmla="*/ 0 w 5002656"/>
                <a:gd name="connsiteY0" fmla="*/ 95189 h 951890"/>
                <a:gd name="connsiteX1" fmla="*/ 95189 w 5002656"/>
                <a:gd name="connsiteY1" fmla="*/ 0 h 951890"/>
                <a:gd name="connsiteX2" fmla="*/ 4907467 w 5002656"/>
                <a:gd name="connsiteY2" fmla="*/ 0 h 951890"/>
                <a:gd name="connsiteX3" fmla="*/ 5002656 w 5002656"/>
                <a:gd name="connsiteY3" fmla="*/ 95189 h 951890"/>
                <a:gd name="connsiteX4" fmla="*/ 5002656 w 5002656"/>
                <a:gd name="connsiteY4" fmla="*/ 856701 h 951890"/>
                <a:gd name="connsiteX5" fmla="*/ 4907467 w 5002656"/>
                <a:gd name="connsiteY5" fmla="*/ 951890 h 951890"/>
                <a:gd name="connsiteX6" fmla="*/ 95189 w 5002656"/>
                <a:gd name="connsiteY6" fmla="*/ 951890 h 951890"/>
                <a:gd name="connsiteX7" fmla="*/ 0 w 5002656"/>
                <a:gd name="connsiteY7" fmla="*/ 856701 h 951890"/>
                <a:gd name="connsiteX8" fmla="*/ 0 w 5002656"/>
                <a:gd name="connsiteY8" fmla="*/ 95189 h 95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02656" h="951890">
                  <a:moveTo>
                    <a:pt x="0" y="95189"/>
                  </a:moveTo>
                  <a:cubicBezTo>
                    <a:pt x="0" y="42618"/>
                    <a:pt x="42618" y="0"/>
                    <a:pt x="95189" y="0"/>
                  </a:cubicBezTo>
                  <a:lnTo>
                    <a:pt x="4907467" y="0"/>
                  </a:lnTo>
                  <a:cubicBezTo>
                    <a:pt x="4960038" y="0"/>
                    <a:pt x="5002656" y="42618"/>
                    <a:pt x="5002656" y="95189"/>
                  </a:cubicBezTo>
                  <a:lnTo>
                    <a:pt x="5002656" y="856701"/>
                  </a:lnTo>
                  <a:cubicBezTo>
                    <a:pt x="5002656" y="909272"/>
                    <a:pt x="4960038" y="951890"/>
                    <a:pt x="4907467" y="951890"/>
                  </a:cubicBezTo>
                  <a:lnTo>
                    <a:pt x="95189" y="951890"/>
                  </a:lnTo>
                  <a:cubicBezTo>
                    <a:pt x="42618" y="951890"/>
                    <a:pt x="0" y="909272"/>
                    <a:pt x="0" y="856701"/>
                  </a:cubicBezTo>
                  <a:lnTo>
                    <a:pt x="0" y="9518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320" tIns="119320" rIns="1111623" bIns="1193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Violate PCC’s regulations/policies</a:t>
              </a:r>
              <a:endParaRPr lang="en-PW" sz="2400" kern="12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A7CA776-9254-4C3B-8267-9A5C682BC9A1}"/>
                </a:ext>
              </a:extLst>
            </p:cNvPr>
            <p:cNvSpPr/>
            <p:nvPr/>
          </p:nvSpPr>
          <p:spPr>
            <a:xfrm>
              <a:off x="5370394" y="2617706"/>
              <a:ext cx="618728" cy="618728"/>
            </a:xfrm>
            <a:custGeom>
              <a:avLst/>
              <a:gdLst>
                <a:gd name="connsiteX0" fmla="*/ 0 w 618728"/>
                <a:gd name="connsiteY0" fmla="*/ 340300 h 618728"/>
                <a:gd name="connsiteX1" fmla="*/ 139214 w 618728"/>
                <a:gd name="connsiteY1" fmla="*/ 340300 h 618728"/>
                <a:gd name="connsiteX2" fmla="*/ 139214 w 618728"/>
                <a:gd name="connsiteY2" fmla="*/ 0 h 618728"/>
                <a:gd name="connsiteX3" fmla="*/ 479514 w 618728"/>
                <a:gd name="connsiteY3" fmla="*/ 0 h 618728"/>
                <a:gd name="connsiteX4" fmla="*/ 479514 w 618728"/>
                <a:gd name="connsiteY4" fmla="*/ 340300 h 618728"/>
                <a:gd name="connsiteX5" fmla="*/ 618728 w 618728"/>
                <a:gd name="connsiteY5" fmla="*/ 340300 h 618728"/>
                <a:gd name="connsiteX6" fmla="*/ 309364 w 618728"/>
                <a:gd name="connsiteY6" fmla="*/ 618728 h 618728"/>
                <a:gd name="connsiteX7" fmla="*/ 0 w 618728"/>
                <a:gd name="connsiteY7" fmla="*/ 340300 h 61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728" h="618728">
                  <a:moveTo>
                    <a:pt x="0" y="340300"/>
                  </a:moveTo>
                  <a:lnTo>
                    <a:pt x="139214" y="340300"/>
                  </a:lnTo>
                  <a:lnTo>
                    <a:pt x="139214" y="0"/>
                  </a:lnTo>
                  <a:lnTo>
                    <a:pt x="479514" y="0"/>
                  </a:lnTo>
                  <a:lnTo>
                    <a:pt x="479514" y="340300"/>
                  </a:lnTo>
                  <a:lnTo>
                    <a:pt x="618728" y="340300"/>
                  </a:lnTo>
                  <a:lnTo>
                    <a:pt x="309364" y="618728"/>
                  </a:lnTo>
                  <a:lnTo>
                    <a:pt x="0" y="34030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044" tIns="36830" rIns="176044" bIns="189965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PW" sz="2900" kern="120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2FD96-DA08-4E4E-8A09-6E9AB0847E6C}"/>
              </a:ext>
            </a:extLst>
          </p:cNvPr>
          <p:cNvGrpSpPr/>
          <p:nvPr/>
        </p:nvGrpSpPr>
        <p:grpSpPr>
          <a:xfrm>
            <a:off x="1733616" y="3685938"/>
            <a:ext cx="5002656" cy="1356444"/>
            <a:chOff x="1733616" y="3685938"/>
            <a:chExt cx="5002656" cy="135644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B65177A-6DB2-43EB-8A28-C521C2AACBDB}"/>
                </a:ext>
              </a:extLst>
            </p:cNvPr>
            <p:cNvSpPr/>
            <p:nvPr/>
          </p:nvSpPr>
          <p:spPr>
            <a:xfrm>
              <a:off x="1733616" y="4090492"/>
              <a:ext cx="5002656" cy="951890"/>
            </a:xfrm>
            <a:custGeom>
              <a:avLst/>
              <a:gdLst>
                <a:gd name="connsiteX0" fmla="*/ 0 w 5002656"/>
                <a:gd name="connsiteY0" fmla="*/ 95189 h 951890"/>
                <a:gd name="connsiteX1" fmla="*/ 95189 w 5002656"/>
                <a:gd name="connsiteY1" fmla="*/ 0 h 951890"/>
                <a:gd name="connsiteX2" fmla="*/ 4907467 w 5002656"/>
                <a:gd name="connsiteY2" fmla="*/ 0 h 951890"/>
                <a:gd name="connsiteX3" fmla="*/ 5002656 w 5002656"/>
                <a:gd name="connsiteY3" fmla="*/ 95189 h 951890"/>
                <a:gd name="connsiteX4" fmla="*/ 5002656 w 5002656"/>
                <a:gd name="connsiteY4" fmla="*/ 856701 h 951890"/>
                <a:gd name="connsiteX5" fmla="*/ 4907467 w 5002656"/>
                <a:gd name="connsiteY5" fmla="*/ 951890 h 951890"/>
                <a:gd name="connsiteX6" fmla="*/ 95189 w 5002656"/>
                <a:gd name="connsiteY6" fmla="*/ 951890 h 951890"/>
                <a:gd name="connsiteX7" fmla="*/ 0 w 5002656"/>
                <a:gd name="connsiteY7" fmla="*/ 856701 h 951890"/>
                <a:gd name="connsiteX8" fmla="*/ 0 w 5002656"/>
                <a:gd name="connsiteY8" fmla="*/ 95189 h 95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02656" h="951890">
                  <a:moveTo>
                    <a:pt x="0" y="95189"/>
                  </a:moveTo>
                  <a:cubicBezTo>
                    <a:pt x="0" y="42618"/>
                    <a:pt x="42618" y="0"/>
                    <a:pt x="95189" y="0"/>
                  </a:cubicBezTo>
                  <a:lnTo>
                    <a:pt x="4907467" y="0"/>
                  </a:lnTo>
                  <a:cubicBezTo>
                    <a:pt x="4960038" y="0"/>
                    <a:pt x="5002656" y="42618"/>
                    <a:pt x="5002656" y="95189"/>
                  </a:cubicBezTo>
                  <a:lnTo>
                    <a:pt x="5002656" y="856701"/>
                  </a:lnTo>
                  <a:cubicBezTo>
                    <a:pt x="5002656" y="909272"/>
                    <a:pt x="4960038" y="951890"/>
                    <a:pt x="4907467" y="951890"/>
                  </a:cubicBezTo>
                  <a:lnTo>
                    <a:pt x="95189" y="951890"/>
                  </a:lnTo>
                  <a:cubicBezTo>
                    <a:pt x="42618" y="951890"/>
                    <a:pt x="0" y="909272"/>
                    <a:pt x="0" y="856701"/>
                  </a:cubicBezTo>
                  <a:lnTo>
                    <a:pt x="0" y="9518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320" tIns="119320" rIns="1111623" bIns="1193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Do not show up to work/lack contact hours</a:t>
              </a:r>
              <a:endParaRPr lang="en-PW" sz="2400" kern="12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CE4D6F-518E-40AC-BD26-D808F5271F1E}"/>
                </a:ext>
              </a:extLst>
            </p:cNvPr>
            <p:cNvSpPr/>
            <p:nvPr/>
          </p:nvSpPr>
          <p:spPr>
            <a:xfrm>
              <a:off x="5743969" y="3685938"/>
              <a:ext cx="618728" cy="618728"/>
            </a:xfrm>
            <a:custGeom>
              <a:avLst/>
              <a:gdLst>
                <a:gd name="connsiteX0" fmla="*/ 0 w 618728"/>
                <a:gd name="connsiteY0" fmla="*/ 340300 h 618728"/>
                <a:gd name="connsiteX1" fmla="*/ 139214 w 618728"/>
                <a:gd name="connsiteY1" fmla="*/ 340300 h 618728"/>
                <a:gd name="connsiteX2" fmla="*/ 139214 w 618728"/>
                <a:gd name="connsiteY2" fmla="*/ 0 h 618728"/>
                <a:gd name="connsiteX3" fmla="*/ 479514 w 618728"/>
                <a:gd name="connsiteY3" fmla="*/ 0 h 618728"/>
                <a:gd name="connsiteX4" fmla="*/ 479514 w 618728"/>
                <a:gd name="connsiteY4" fmla="*/ 340300 h 618728"/>
                <a:gd name="connsiteX5" fmla="*/ 618728 w 618728"/>
                <a:gd name="connsiteY5" fmla="*/ 340300 h 618728"/>
                <a:gd name="connsiteX6" fmla="*/ 309364 w 618728"/>
                <a:gd name="connsiteY6" fmla="*/ 618728 h 618728"/>
                <a:gd name="connsiteX7" fmla="*/ 0 w 618728"/>
                <a:gd name="connsiteY7" fmla="*/ 340300 h 61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728" h="618728">
                  <a:moveTo>
                    <a:pt x="0" y="340300"/>
                  </a:moveTo>
                  <a:lnTo>
                    <a:pt x="139214" y="340300"/>
                  </a:lnTo>
                  <a:lnTo>
                    <a:pt x="139214" y="0"/>
                  </a:lnTo>
                  <a:lnTo>
                    <a:pt x="479514" y="0"/>
                  </a:lnTo>
                  <a:lnTo>
                    <a:pt x="479514" y="340300"/>
                  </a:lnTo>
                  <a:lnTo>
                    <a:pt x="618728" y="340300"/>
                  </a:lnTo>
                  <a:lnTo>
                    <a:pt x="309364" y="618728"/>
                  </a:lnTo>
                  <a:lnTo>
                    <a:pt x="0" y="34030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044" tIns="36830" rIns="176044" bIns="189965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PW" sz="2900" kern="12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EC183A-B256-48E4-81CC-E35298DB7B6D}"/>
              </a:ext>
            </a:extLst>
          </p:cNvPr>
          <p:cNvGrpSpPr/>
          <p:nvPr/>
        </p:nvGrpSpPr>
        <p:grpSpPr>
          <a:xfrm>
            <a:off x="2136512" y="4859964"/>
            <a:ext cx="5002656" cy="1310324"/>
            <a:chOff x="2107191" y="4780612"/>
            <a:chExt cx="5002656" cy="1310324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920B061-9E95-42AA-B9DB-373649BEB39D}"/>
                </a:ext>
              </a:extLst>
            </p:cNvPr>
            <p:cNvSpPr/>
            <p:nvPr/>
          </p:nvSpPr>
          <p:spPr>
            <a:xfrm>
              <a:off x="2107191" y="5139046"/>
              <a:ext cx="5002656" cy="951890"/>
            </a:xfrm>
            <a:custGeom>
              <a:avLst/>
              <a:gdLst>
                <a:gd name="connsiteX0" fmla="*/ 0 w 5002656"/>
                <a:gd name="connsiteY0" fmla="*/ 95189 h 951890"/>
                <a:gd name="connsiteX1" fmla="*/ 95189 w 5002656"/>
                <a:gd name="connsiteY1" fmla="*/ 0 h 951890"/>
                <a:gd name="connsiteX2" fmla="*/ 4907467 w 5002656"/>
                <a:gd name="connsiteY2" fmla="*/ 0 h 951890"/>
                <a:gd name="connsiteX3" fmla="*/ 5002656 w 5002656"/>
                <a:gd name="connsiteY3" fmla="*/ 95189 h 951890"/>
                <a:gd name="connsiteX4" fmla="*/ 5002656 w 5002656"/>
                <a:gd name="connsiteY4" fmla="*/ 856701 h 951890"/>
                <a:gd name="connsiteX5" fmla="*/ 4907467 w 5002656"/>
                <a:gd name="connsiteY5" fmla="*/ 951890 h 951890"/>
                <a:gd name="connsiteX6" fmla="*/ 95189 w 5002656"/>
                <a:gd name="connsiteY6" fmla="*/ 951890 h 951890"/>
                <a:gd name="connsiteX7" fmla="*/ 0 w 5002656"/>
                <a:gd name="connsiteY7" fmla="*/ 856701 h 951890"/>
                <a:gd name="connsiteX8" fmla="*/ 0 w 5002656"/>
                <a:gd name="connsiteY8" fmla="*/ 95189 h 95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002656" h="951890">
                  <a:moveTo>
                    <a:pt x="0" y="95189"/>
                  </a:moveTo>
                  <a:cubicBezTo>
                    <a:pt x="0" y="42618"/>
                    <a:pt x="42618" y="0"/>
                    <a:pt x="95189" y="0"/>
                  </a:cubicBezTo>
                  <a:lnTo>
                    <a:pt x="4907467" y="0"/>
                  </a:lnTo>
                  <a:cubicBezTo>
                    <a:pt x="4960038" y="0"/>
                    <a:pt x="5002656" y="42618"/>
                    <a:pt x="5002656" y="95189"/>
                  </a:cubicBezTo>
                  <a:lnTo>
                    <a:pt x="5002656" y="856701"/>
                  </a:lnTo>
                  <a:cubicBezTo>
                    <a:pt x="5002656" y="909272"/>
                    <a:pt x="4960038" y="951890"/>
                    <a:pt x="4907467" y="951890"/>
                  </a:cubicBezTo>
                  <a:lnTo>
                    <a:pt x="95189" y="951890"/>
                  </a:lnTo>
                  <a:cubicBezTo>
                    <a:pt x="42618" y="951890"/>
                    <a:pt x="0" y="909272"/>
                    <a:pt x="0" y="856701"/>
                  </a:cubicBezTo>
                  <a:lnTo>
                    <a:pt x="0" y="9518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9320" tIns="119320" rIns="1111623" bIns="1193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/>
                <a:t>Are unable to perform the required duties/skills needed for the internship</a:t>
              </a:r>
              <a:endParaRPr lang="en-PW" sz="2400" kern="12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DB7502-C35D-494C-BB12-A1ADB049040D}"/>
                </a:ext>
              </a:extLst>
            </p:cNvPr>
            <p:cNvSpPr/>
            <p:nvPr/>
          </p:nvSpPr>
          <p:spPr>
            <a:xfrm>
              <a:off x="6117544" y="4780612"/>
              <a:ext cx="618728" cy="618728"/>
            </a:xfrm>
            <a:custGeom>
              <a:avLst/>
              <a:gdLst>
                <a:gd name="connsiteX0" fmla="*/ 0 w 618728"/>
                <a:gd name="connsiteY0" fmla="*/ 340300 h 618728"/>
                <a:gd name="connsiteX1" fmla="*/ 139214 w 618728"/>
                <a:gd name="connsiteY1" fmla="*/ 340300 h 618728"/>
                <a:gd name="connsiteX2" fmla="*/ 139214 w 618728"/>
                <a:gd name="connsiteY2" fmla="*/ 0 h 618728"/>
                <a:gd name="connsiteX3" fmla="*/ 479514 w 618728"/>
                <a:gd name="connsiteY3" fmla="*/ 0 h 618728"/>
                <a:gd name="connsiteX4" fmla="*/ 479514 w 618728"/>
                <a:gd name="connsiteY4" fmla="*/ 340300 h 618728"/>
                <a:gd name="connsiteX5" fmla="*/ 618728 w 618728"/>
                <a:gd name="connsiteY5" fmla="*/ 340300 h 618728"/>
                <a:gd name="connsiteX6" fmla="*/ 309364 w 618728"/>
                <a:gd name="connsiteY6" fmla="*/ 618728 h 618728"/>
                <a:gd name="connsiteX7" fmla="*/ 0 w 618728"/>
                <a:gd name="connsiteY7" fmla="*/ 340300 h 618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18728" h="618728">
                  <a:moveTo>
                    <a:pt x="0" y="340300"/>
                  </a:moveTo>
                  <a:lnTo>
                    <a:pt x="139214" y="340300"/>
                  </a:lnTo>
                  <a:lnTo>
                    <a:pt x="139214" y="0"/>
                  </a:lnTo>
                  <a:lnTo>
                    <a:pt x="479514" y="0"/>
                  </a:lnTo>
                  <a:lnTo>
                    <a:pt x="479514" y="340300"/>
                  </a:lnTo>
                  <a:lnTo>
                    <a:pt x="618728" y="340300"/>
                  </a:lnTo>
                  <a:lnTo>
                    <a:pt x="309364" y="618728"/>
                  </a:lnTo>
                  <a:lnTo>
                    <a:pt x="0" y="34030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044" tIns="36830" rIns="176044" bIns="189965" numCol="1" spcCol="1270" anchor="ctr" anchorCtr="0">
              <a:noAutofit/>
            </a:bodyPr>
            <a:lstStyle/>
            <a:p>
              <a:pPr marL="0" lvl="0" indent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PW" sz="2900" kern="1200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D77E52-9398-4819-AB78-A2A2E1DBB03A}"/>
              </a:ext>
            </a:extLst>
          </p:cNvPr>
          <p:cNvSpPr/>
          <p:nvPr/>
        </p:nvSpPr>
        <p:spPr>
          <a:xfrm>
            <a:off x="7268340" y="3246739"/>
            <a:ext cx="4630056" cy="204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dirty="0"/>
              <a:t>Students whose internships/service learning are terminated for any of the above reasons or due to any unethical circumstances will </a:t>
            </a:r>
            <a:r>
              <a:rPr lang="en-US" sz="2400" dirty="0">
                <a:solidFill>
                  <a:srgbClr val="FF0000"/>
                </a:solidFill>
              </a:rPr>
              <a:t>not</a:t>
            </a:r>
            <a:r>
              <a:rPr lang="en-US" sz="2400" dirty="0"/>
              <a:t> receive college credit</a:t>
            </a:r>
          </a:p>
        </p:txBody>
      </p:sp>
    </p:spTree>
    <p:extLst>
      <p:ext uri="{BB962C8B-B14F-4D97-AF65-F5344CB8AC3E}">
        <p14:creationId xmlns:p14="http://schemas.microsoft.com/office/powerpoint/2010/main" val="128981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6354A-F23D-4AEC-8D25-0F8C8A9B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4160808" cy="221698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concerns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649379-8E3B-47B4-9897-FDDF0DE00AB9}"/>
              </a:ext>
            </a:extLst>
          </p:cNvPr>
          <p:cNvSpPr/>
          <p:nvPr/>
        </p:nvSpPr>
        <p:spPr>
          <a:xfrm>
            <a:off x="749808" y="365125"/>
            <a:ext cx="5346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Open Sans"/>
              </a:rPr>
              <a:t>Internship concerns may include the following:</a:t>
            </a:r>
            <a:endParaRPr lang="en-PW" sz="2800" dirty="0">
              <a:solidFill>
                <a:schemeClr val="bg1"/>
              </a:solidFill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D60D332D-244E-408F-BD3D-4453E1AFC947}"/>
              </a:ext>
            </a:extLst>
          </p:cNvPr>
          <p:cNvSpPr/>
          <p:nvPr/>
        </p:nvSpPr>
        <p:spPr>
          <a:xfrm>
            <a:off x="838200" y="1319232"/>
            <a:ext cx="5059680" cy="113088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/>
              </a:rPr>
              <a:t>Responsibilities different from those outlined in your Task Lists</a:t>
            </a:r>
            <a:endParaRPr lang="en-PW" sz="2400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A2E66FB5-A9F4-4D0C-AF5B-529152BFED6F}"/>
              </a:ext>
            </a:extLst>
          </p:cNvPr>
          <p:cNvSpPr/>
          <p:nvPr/>
        </p:nvSpPr>
        <p:spPr>
          <a:xfrm>
            <a:off x="838200" y="2593372"/>
            <a:ext cx="5059680" cy="9052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/>
              </a:rPr>
              <a:t>Bias (age, race, religion, </a:t>
            </a:r>
            <a:r>
              <a:rPr lang="en-US" sz="2400" dirty="0" err="1">
                <a:solidFill>
                  <a:schemeClr val="bg1"/>
                </a:solidFill>
                <a:latin typeface="Open Sans"/>
              </a:rPr>
              <a:t>etc</a:t>
            </a:r>
            <a:r>
              <a:rPr lang="en-US" sz="2400" dirty="0">
                <a:solidFill>
                  <a:schemeClr val="bg1"/>
                </a:solidFill>
                <a:latin typeface="Open Sans"/>
              </a:rPr>
              <a:t>)</a:t>
            </a:r>
            <a:endParaRPr lang="en-PW" sz="2400" dirty="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63DB4160-20F6-4563-BC93-5143B44B1188}"/>
              </a:ext>
            </a:extLst>
          </p:cNvPr>
          <p:cNvSpPr/>
          <p:nvPr/>
        </p:nvSpPr>
        <p:spPr>
          <a:xfrm>
            <a:off x="838200" y="3641884"/>
            <a:ext cx="5059680" cy="9052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/>
              </a:rPr>
              <a:t>Harassment</a:t>
            </a:r>
            <a:endParaRPr lang="en-PW" dirty="0"/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FCEB121F-799D-423E-9635-FFF52B87E77E}"/>
              </a:ext>
            </a:extLst>
          </p:cNvPr>
          <p:cNvSpPr/>
          <p:nvPr/>
        </p:nvSpPr>
        <p:spPr>
          <a:xfrm>
            <a:off x="838200" y="4690396"/>
            <a:ext cx="5059680" cy="9052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/>
              </a:rPr>
              <a:t>Lack of training / supervision</a:t>
            </a:r>
            <a:endParaRPr lang="en-PW" sz="2400" dirty="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E718722A-9015-452B-856A-325879D2D0EC}"/>
              </a:ext>
            </a:extLst>
          </p:cNvPr>
          <p:cNvSpPr/>
          <p:nvPr/>
        </p:nvSpPr>
        <p:spPr>
          <a:xfrm>
            <a:off x="838200" y="5738908"/>
            <a:ext cx="5059680" cy="90525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"/>
              </a:rPr>
              <a:t>Deficiency of work</a:t>
            </a:r>
            <a:endParaRPr lang="en-PW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C2185B-498B-4448-857E-66C68C650803}"/>
              </a:ext>
            </a:extLst>
          </p:cNvPr>
          <p:cNvSpPr/>
          <p:nvPr/>
        </p:nvSpPr>
        <p:spPr>
          <a:xfrm>
            <a:off x="6096000" y="2166015"/>
            <a:ext cx="543762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pen Sans"/>
              </a:rPr>
              <a:t>WHO TO CONTACT REGARDING ANY CONCERNS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Open Sans"/>
              </a:rPr>
              <a:t>Inform your site supervisor</a:t>
            </a: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Open Sans"/>
            </a:endParaRPr>
          </a:p>
          <a:p>
            <a:pPr marL="285750" indent="-285750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Open Sans"/>
              </a:rPr>
              <a:t>Contact me immediately!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endParaRPr lang="en-PW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7E80BE-84CB-4BF3-8B45-139905115067}"/>
              </a:ext>
            </a:extLst>
          </p:cNvPr>
          <p:cNvSpPr txBox="1"/>
          <p:nvPr/>
        </p:nvSpPr>
        <p:spPr>
          <a:xfrm>
            <a:off x="6096000" y="4335840"/>
            <a:ext cx="5437629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My contact information:</a:t>
            </a:r>
          </a:p>
          <a:p>
            <a:endParaRPr lang="en-US" sz="2400" dirty="0"/>
          </a:p>
          <a:p>
            <a:r>
              <a:rPr lang="en-US" sz="2400" dirty="0"/>
              <a:t>Office: 2</a:t>
            </a:r>
            <a:r>
              <a:rPr lang="en-US" sz="2400" baseline="30000" dirty="0"/>
              <a:t>nd</a:t>
            </a:r>
            <a:r>
              <a:rPr lang="en-US" sz="2400" dirty="0"/>
              <a:t> floor of </a:t>
            </a:r>
            <a:r>
              <a:rPr lang="en-US" sz="2400" dirty="0" err="1"/>
              <a:t>Temekai</a:t>
            </a:r>
            <a:r>
              <a:rPr lang="en-US" sz="2400" dirty="0"/>
              <a:t> Building</a:t>
            </a:r>
          </a:p>
          <a:p>
            <a:r>
              <a:rPr lang="en-US" sz="2400" dirty="0"/>
              <a:t>E-mail: </a:t>
            </a:r>
            <a:r>
              <a:rPr lang="en-US" sz="2400" dirty="0">
                <a:hlinkClick r:id="rId3"/>
              </a:rPr>
              <a:t>volettep@palau.edu</a:t>
            </a:r>
            <a:endParaRPr lang="en-US" sz="2400" dirty="0"/>
          </a:p>
          <a:p>
            <a:r>
              <a:rPr lang="en-US" sz="2400" dirty="0"/>
              <a:t>Office Phone: 488-2659  Mobile: 775-7065</a:t>
            </a:r>
          </a:p>
          <a:p>
            <a:r>
              <a:rPr lang="en-US" sz="2400" dirty="0"/>
              <a:t>Messenger: </a:t>
            </a:r>
            <a:r>
              <a:rPr lang="en-US" sz="2400" dirty="0" err="1"/>
              <a:t>Volette</a:t>
            </a:r>
            <a:r>
              <a:rPr lang="en-US" sz="2400" dirty="0"/>
              <a:t> Polloi</a:t>
            </a:r>
          </a:p>
        </p:txBody>
      </p:sp>
    </p:spTree>
    <p:extLst>
      <p:ext uri="{BB962C8B-B14F-4D97-AF65-F5344CB8AC3E}">
        <p14:creationId xmlns:p14="http://schemas.microsoft.com/office/powerpoint/2010/main" val="389067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644F56-DEDD-4896-B10E-0EEE3E09A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9400" y="209331"/>
            <a:ext cx="4590935" cy="6241280"/>
          </a:xfrm>
        </p:spPr>
        <p:txBody>
          <a:bodyPr>
            <a:normAutofit/>
          </a:bodyPr>
          <a:lstStyle/>
          <a:p>
            <a:r>
              <a:rPr lang="en-US" sz="3600" dirty="0"/>
              <a:t>You’ve Completed the hours! What now?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BEF1C-FBF3-42C3-9B85-62E772D009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3668" y="2511706"/>
            <a:ext cx="6543623" cy="4178461"/>
          </a:xfrm>
        </p:spPr>
        <p:txBody>
          <a:bodyPr>
            <a:normAutofit fontScale="77500" lnSpcReduction="20000"/>
          </a:bodyPr>
          <a:lstStyle/>
          <a:p>
            <a:r>
              <a:rPr lang="en-US" sz="3400" dirty="0"/>
              <a:t>Let your supervisor know and remind them to evaluate you.</a:t>
            </a:r>
          </a:p>
          <a:p>
            <a:r>
              <a:rPr lang="en-US" sz="3400" dirty="0"/>
              <a:t>Double check your timesheets and make sure your supervisor has signed/certified your completed hours.</a:t>
            </a:r>
          </a:p>
          <a:p>
            <a:r>
              <a:rPr lang="en-US" sz="3400" dirty="0"/>
              <a:t>Fill out your evaluation (remember! It’s back to back)</a:t>
            </a:r>
          </a:p>
          <a:p>
            <a:r>
              <a:rPr lang="en-US" sz="3400" dirty="0"/>
              <a:t>Submit these three documents to me so I can compute your grade </a:t>
            </a:r>
            <a:r>
              <a:rPr lang="en-US" sz="3400" dirty="0">
                <a:sym typeface="Wingdings" panose="05000000000000000000" pitchFamily="2" charset="2"/>
              </a:rPr>
              <a:t></a:t>
            </a:r>
          </a:p>
          <a:p>
            <a:r>
              <a:rPr lang="en-US" sz="3400" dirty="0">
                <a:sym typeface="Wingdings" panose="05000000000000000000" pitchFamily="2" charset="2"/>
              </a:rPr>
              <a:t>Last day to submit documents: </a:t>
            </a:r>
            <a:r>
              <a:rPr lang="en-US" sz="3400" b="1" u="sng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sym typeface="Wingdings" panose="05000000000000000000" pitchFamily="2" charset="2"/>
              </a:rPr>
              <a:t>May 3, 2024</a:t>
            </a:r>
            <a:endParaRPr lang="en-US" sz="3400" b="1" u="sng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sz="3400" dirty="0">
                <a:sym typeface="Wingdings" panose="05000000000000000000" pitchFamily="2" charset="2"/>
              </a:rPr>
              <a:t>And YOU’RE DONE!!</a:t>
            </a:r>
            <a:endParaRPr lang="en-US" sz="3400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EAD65D-A8B1-437F-81CC-91F3A14F62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59400" y="6372000"/>
            <a:ext cx="6480000" cy="10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F66B9372-E840-4EEA-A216-B5333CCD8C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471" b="12471"/>
          <a:stretch>
            <a:fillRect/>
          </a:stretch>
        </p:blipFill>
        <p:spPr>
          <a:xfrm>
            <a:off x="254708" y="902676"/>
            <a:ext cx="4985630" cy="469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468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MS-Theme-Flower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MS-Theme-Flower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rn Conference Presentation_Win32_SB v2" id="{B53486CA-0B12-407E-B210-0E27351771A7}" vid="{766347BD-4DDC-47ED-977F-A882BCAC92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33CFF6F-B573-4540-8AB0-753D7106C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70FC28-D756-41B3-A1D7-66FF5447EC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4924D2-B457-4674-82F7-724FAB0167FB}">
  <ds:schemaRefs>
    <ds:schemaRef ds:uri="16c05727-aa75-4e4a-9b5f-8a80a1165891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71af3243-3dd4-4a8d-8c0d-dd76da1f02a5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0</TotalTime>
  <Words>964</Words>
  <Application>Microsoft Office PowerPoint</Application>
  <PresentationFormat>Widescreen</PresentationFormat>
  <Paragraphs>109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Garamond</vt:lpstr>
      <vt:lpstr>Open Sans</vt:lpstr>
      <vt:lpstr>Wingdings</vt:lpstr>
      <vt:lpstr>Office Theme</vt:lpstr>
      <vt:lpstr>Internship Orientation</vt:lpstr>
      <vt:lpstr>Overview</vt:lpstr>
      <vt:lpstr>The internship program is a collaborative training arrangement between the college and employer;   it provides students the opportunity to acquire educationally related work experience;   students are able to enhance their skills, which may lead to permanent employment or to pursue further education.     </vt:lpstr>
      <vt:lpstr>Placement Process </vt:lpstr>
      <vt:lpstr>REQUIRED Contact HOURS </vt:lpstr>
      <vt:lpstr>Workplace etiquette</vt:lpstr>
      <vt:lpstr>Termination of internship/service learning</vt:lpstr>
      <vt:lpstr>Common concerns</vt:lpstr>
      <vt:lpstr>You’ve Completed the hours! What now?</vt:lpstr>
      <vt:lpstr>PowerPoint Presentation</vt:lpstr>
      <vt:lpstr>Questions? Comments? Random Thoughts?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2021-05-18T08:03:59Z</dcterms:created>
  <dcterms:modified xsi:type="dcterms:W3CDTF">2024-01-09T03:20:24Z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